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9" r:id="rId23"/>
  </p:sldIdLst>
  <p:sldSz cx="18288000" cy="10287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League Spartan" panose="020B0604020202020204" charset="0"/>
      <p:regular r:id="rId28"/>
    </p:embeddedFont>
    <p:embeddedFont>
      <p:font typeface="Roboto" panose="020B0604020202020204" charset="0"/>
      <p:regular r:id="rId29"/>
    </p:embeddedFont>
    <p:embeddedFont>
      <p:font typeface="Roboto Bold" panose="020B0604020202020204" charset="0"/>
      <p:regular r:id="rId30"/>
    </p:embeddedFont>
    <p:embeddedFont>
      <p:font typeface="Roboto Italics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0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media/media1.wav>
</file>

<file path=ppt/media/media2.wav>
</file>

<file path=ppt/media/media3.wav>
</file>

<file path=ppt/media/media4.wav>
</file>

<file path=ppt/media/media5.wav>
</file>

<file path=ppt/media/media6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slideLayout" Target="../slideLayouts/slideLayout7.xml"/><Relationship Id="rId18" Type="http://schemas.openxmlformats.org/officeDocument/2006/relationships/image" Target="../media/image12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openxmlformats.org/officeDocument/2006/relationships/image" Target="../media/image11.png"/><Relationship Id="rId2" Type="http://schemas.openxmlformats.org/officeDocument/2006/relationships/audio" Target="../media/media1.wav"/><Relationship Id="rId16" Type="http://schemas.openxmlformats.org/officeDocument/2006/relationships/image" Target="../media/image10.pn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5" Type="http://schemas.microsoft.com/office/2007/relationships/media" Target="../media/media3.wav"/><Relationship Id="rId15" Type="http://schemas.openxmlformats.org/officeDocument/2006/relationships/image" Target="../media/image6.svg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544361" y="3680853"/>
            <a:ext cx="22832361" cy="11479604"/>
          </a:xfrm>
          <a:custGeom>
            <a:avLst/>
            <a:gdLst/>
            <a:ahLst/>
            <a:cxnLst/>
            <a:rect l="l" t="t" r="r" b="b"/>
            <a:pathLst>
              <a:path w="22832361" h="11479604">
                <a:moveTo>
                  <a:pt x="0" y="0"/>
                </a:moveTo>
                <a:lnTo>
                  <a:pt x="22832361" y="0"/>
                </a:lnTo>
                <a:lnTo>
                  <a:pt x="22832361" y="11479603"/>
                </a:lnTo>
                <a:lnTo>
                  <a:pt x="0" y="114796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289116" y="4406503"/>
            <a:ext cx="10043808" cy="1531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COUNTER SPEECH &amp; SPEAKER RECOGNITION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51482" y="650877"/>
            <a:ext cx="3497800" cy="500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TOPIC #9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26503" y="650877"/>
            <a:ext cx="8410015" cy="500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20"/>
              </a:lnSpc>
            </a:pPr>
            <a:r>
              <a:rPr lang="en-US" sz="28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EECE 490 -INTRODUCTION TO MACHINE LEARNING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054660" y="8812531"/>
            <a:ext cx="5681858" cy="834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Group: Theana Mansour, Talia Semaan, </a:t>
            </a:r>
            <a:r>
              <a:rPr lang="en-US" sz="24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Titia</a:t>
            </a:r>
            <a:r>
              <a:rPr lang="en-US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Saikali</a:t>
            </a:r>
            <a:r>
              <a:rPr lang="en-US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Maryam </a:t>
            </a:r>
            <a:r>
              <a:rPr lang="en-US" sz="24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Abou</a:t>
            </a:r>
            <a:r>
              <a:rPr lang="en-US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Merhi</a:t>
            </a:r>
          </a:p>
        </p:txBody>
      </p:sp>
      <p:sp>
        <p:nvSpPr>
          <p:cNvPr id="7" name="AutoShape 7"/>
          <p:cNvSpPr/>
          <p:nvPr/>
        </p:nvSpPr>
        <p:spPr>
          <a:xfrm flipV="1">
            <a:off x="4289116" y="5937647"/>
            <a:ext cx="9242395" cy="190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600839"/>
            <a:ext cx="18288000" cy="7670800"/>
          </a:xfrm>
          <a:custGeom>
            <a:avLst/>
            <a:gdLst/>
            <a:ahLst/>
            <a:cxnLst/>
            <a:rect l="l" t="t" r="r" b="b"/>
            <a:pathLst>
              <a:path w="18288000" h="7670800">
                <a:moveTo>
                  <a:pt x="0" y="0"/>
                </a:moveTo>
                <a:lnTo>
                  <a:pt x="18288000" y="0"/>
                </a:lnTo>
                <a:lnTo>
                  <a:pt x="18288000" y="7670800"/>
                </a:lnTo>
                <a:lnTo>
                  <a:pt x="0" y="7670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524000"/>
            <a:ext cx="14459919" cy="844947"/>
            <a:chOff x="0" y="0"/>
            <a:chExt cx="19279892" cy="1126596"/>
          </a:xfrm>
        </p:grpSpPr>
        <p:sp>
          <p:nvSpPr>
            <p:cNvPr id="4" name="AutoShape 4"/>
            <p:cNvSpPr/>
            <p:nvPr/>
          </p:nvSpPr>
          <p:spPr>
            <a:xfrm>
              <a:off x="0" y="1101196"/>
              <a:ext cx="998006" cy="0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9279892" cy="1006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93"/>
                </a:lnSpc>
              </a:pPr>
              <a:r>
                <a:rPr lang="en-US" sz="4875" spc="487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METHODOLOGY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2823208"/>
            <a:ext cx="17589291" cy="347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200" b="1" spc="22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1) Using Python libraries like numpy and sounddevice, five types of sounds were generated: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171188"/>
            <a:ext cx="14939087" cy="2353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6" lvl="1" indent="-237498" algn="just">
              <a:lnSpc>
                <a:spcPts val="3762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White noise: random noise with values between -1 and 1</a:t>
            </a:r>
          </a:p>
          <a:p>
            <a:pPr marL="474996" lvl="1" indent="-237498" algn="just">
              <a:lnSpc>
                <a:spcPts val="3762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Sine wave: a tone of random frequency between 200Hz and 1000Hz</a:t>
            </a:r>
          </a:p>
          <a:p>
            <a:pPr marL="474996" lvl="1" indent="-237498" algn="just">
              <a:lnSpc>
                <a:spcPts val="3762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Chirp: tone that goes from a random frequency (200-600Hz) to another (1000-3000Hz)</a:t>
            </a:r>
          </a:p>
          <a:p>
            <a:pPr marL="474996" lvl="1" indent="-237498" algn="just">
              <a:lnSpc>
                <a:spcPts val="3762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Glitch noise: short bursts of random noise appearing at intervals to simulate erratic signals</a:t>
            </a:r>
          </a:p>
          <a:p>
            <a:pPr marL="474996" lvl="1" indent="-237498" algn="just">
              <a:lnSpc>
                <a:spcPts val="3762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Overlapping sine waves: sum of multiple sine waves at random frequencies to create complex harmonic sounds.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676900"/>
            <a:ext cx="16999355" cy="2744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  <a:spcAft>
                <a:spcPts val="1200"/>
              </a:spcAft>
            </a:pPr>
            <a:r>
              <a:rPr lang="en-US" sz="2200" b="1" spc="220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2) We also tested two human speech recordings played at the same time, overlapping on top of each other.</a:t>
            </a:r>
          </a:p>
          <a:p>
            <a:pPr algn="l">
              <a:lnSpc>
                <a:spcPts val="3000"/>
              </a:lnSpc>
              <a:spcAft>
                <a:spcPts val="1200"/>
              </a:spcAft>
            </a:pPr>
            <a:r>
              <a:rPr lang="en-US" sz="2200" b="1" spc="220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3) Each sound was generated for 10 seconds and played through the computer speakers using </a:t>
            </a:r>
            <a:r>
              <a:rPr lang="en-US" sz="2200" b="1" spc="220" dirty="0" err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sounddevice</a:t>
            </a:r>
            <a:r>
              <a:rPr lang="en-US" sz="2200" b="1" spc="220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</a:t>
            </a:r>
          </a:p>
          <a:p>
            <a:pPr algn="l">
              <a:lnSpc>
                <a:spcPts val="3000"/>
              </a:lnSpc>
              <a:spcAft>
                <a:spcPts val="1200"/>
              </a:spcAft>
            </a:pPr>
            <a:r>
              <a:rPr lang="en-US" sz="2200" b="1" spc="220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4) The program randomly selected 5 sounds from the options and played them consecutively, with a short pause in between</a:t>
            </a:r>
          </a:p>
          <a:p>
            <a:pPr algn="l">
              <a:lnSpc>
                <a:spcPts val="3000"/>
              </a:lnSpc>
              <a:spcAft>
                <a:spcPts val="1200"/>
              </a:spcAft>
            </a:pPr>
            <a:r>
              <a:rPr lang="en-US" sz="2200" b="1" spc="220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5) While the sounds were playing, Microsoft Teams transcription was active. We observed whether Teams could still detect speech or whether the sounds interfered with detection</a:t>
            </a: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7750" y="3347321"/>
            <a:ext cx="4636022" cy="2597174"/>
            <a:chOff x="0" y="0"/>
            <a:chExt cx="6181363" cy="3462898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2783480"/>
              <a:ext cx="6181363" cy="679419"/>
              <a:chOff x="0" y="0"/>
              <a:chExt cx="1629530" cy="1791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629530" cy="179108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79108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79108"/>
                    </a:lnTo>
                    <a:lnTo>
                      <a:pt x="0" y="17910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629530" cy="21720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0"/>
              <a:ext cx="6181363" cy="2792334"/>
              <a:chOff x="0" y="0"/>
              <a:chExt cx="1712639" cy="77365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712639" cy="773658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773658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773658"/>
                    </a:lnTo>
                    <a:lnTo>
                      <a:pt x="0" y="773658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</p:grpSp>
      <p:sp>
        <p:nvSpPr>
          <p:cNvPr id="8" name="TextBox 8"/>
          <p:cNvSpPr txBox="1"/>
          <p:nvPr/>
        </p:nvSpPr>
        <p:spPr>
          <a:xfrm>
            <a:off x="1047750" y="1606109"/>
            <a:ext cx="8833753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OBSERVATIONS</a:t>
            </a:r>
          </a:p>
        </p:txBody>
      </p:sp>
      <p:sp>
        <p:nvSpPr>
          <p:cNvPr id="9" name="AutoShape 9"/>
          <p:cNvSpPr/>
          <p:nvPr/>
        </p:nvSpPr>
        <p:spPr>
          <a:xfrm>
            <a:off x="1047750" y="2565356"/>
            <a:ext cx="74850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1047750" y="6661126"/>
            <a:ext cx="4636022" cy="2597174"/>
            <a:chOff x="0" y="0"/>
            <a:chExt cx="6181363" cy="3462898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2783480"/>
              <a:ext cx="6181363" cy="679419"/>
              <a:chOff x="0" y="0"/>
              <a:chExt cx="1629530" cy="179108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629530" cy="179108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79108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79108"/>
                    </a:lnTo>
                    <a:lnTo>
                      <a:pt x="0" y="17910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1629530" cy="21720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0" y="0"/>
              <a:ext cx="6181363" cy="2792334"/>
              <a:chOff x="0" y="0"/>
              <a:chExt cx="1712639" cy="773658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712639" cy="773658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773658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773658"/>
                    </a:lnTo>
                    <a:lnTo>
                      <a:pt x="0" y="773658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</p:grpSp>
      <p:grpSp>
        <p:nvGrpSpPr>
          <p:cNvPr id="16" name="Group 16"/>
          <p:cNvGrpSpPr/>
          <p:nvPr/>
        </p:nvGrpSpPr>
        <p:grpSpPr>
          <a:xfrm>
            <a:off x="6825989" y="3347321"/>
            <a:ext cx="4636022" cy="2597174"/>
            <a:chOff x="0" y="0"/>
            <a:chExt cx="6181363" cy="3462898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2783480"/>
              <a:ext cx="6181363" cy="679419"/>
              <a:chOff x="0" y="0"/>
              <a:chExt cx="1629530" cy="179108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629530" cy="179108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79108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79108"/>
                    </a:lnTo>
                    <a:lnTo>
                      <a:pt x="0" y="17910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38100"/>
                <a:ext cx="1629530" cy="21720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0" y="0"/>
              <a:ext cx="6181363" cy="2792334"/>
              <a:chOff x="0" y="0"/>
              <a:chExt cx="1712639" cy="773658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712639" cy="773658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773658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773658"/>
                    </a:lnTo>
                    <a:lnTo>
                      <a:pt x="0" y="773658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</p:grpSp>
      <p:grpSp>
        <p:nvGrpSpPr>
          <p:cNvPr id="22" name="Group 22"/>
          <p:cNvGrpSpPr/>
          <p:nvPr/>
        </p:nvGrpSpPr>
        <p:grpSpPr>
          <a:xfrm>
            <a:off x="12623278" y="3347321"/>
            <a:ext cx="4636022" cy="2597174"/>
            <a:chOff x="0" y="0"/>
            <a:chExt cx="6181363" cy="3462898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2783480"/>
              <a:ext cx="6181363" cy="679419"/>
              <a:chOff x="0" y="0"/>
              <a:chExt cx="1629530" cy="179108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1629530" cy="179108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79108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79108"/>
                    </a:lnTo>
                    <a:lnTo>
                      <a:pt x="0" y="17910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1629530" cy="21720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>
              <a:off x="0" y="0"/>
              <a:ext cx="6181363" cy="2792334"/>
              <a:chOff x="0" y="0"/>
              <a:chExt cx="1712639" cy="773658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1712639" cy="773658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773658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773658"/>
                    </a:lnTo>
                    <a:lnTo>
                      <a:pt x="0" y="773658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</p:grpSp>
      <p:grpSp>
        <p:nvGrpSpPr>
          <p:cNvPr id="28" name="Group 28"/>
          <p:cNvGrpSpPr/>
          <p:nvPr/>
        </p:nvGrpSpPr>
        <p:grpSpPr>
          <a:xfrm>
            <a:off x="6825989" y="6661126"/>
            <a:ext cx="4636022" cy="2597174"/>
            <a:chOff x="0" y="0"/>
            <a:chExt cx="6181363" cy="3462898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2783480"/>
              <a:ext cx="6181363" cy="679419"/>
              <a:chOff x="0" y="0"/>
              <a:chExt cx="1629530" cy="179108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1629530" cy="179108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79108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79108"/>
                    </a:lnTo>
                    <a:lnTo>
                      <a:pt x="0" y="17910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-38100"/>
                <a:ext cx="1629530" cy="21720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2" name="Group 32"/>
            <p:cNvGrpSpPr/>
            <p:nvPr/>
          </p:nvGrpSpPr>
          <p:grpSpPr>
            <a:xfrm>
              <a:off x="0" y="0"/>
              <a:ext cx="6181363" cy="2792334"/>
              <a:chOff x="0" y="0"/>
              <a:chExt cx="1712639" cy="773658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1712639" cy="773658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773658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773658"/>
                    </a:lnTo>
                    <a:lnTo>
                      <a:pt x="0" y="773658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</p:grpSp>
      <p:grpSp>
        <p:nvGrpSpPr>
          <p:cNvPr id="34" name="Group 34"/>
          <p:cNvGrpSpPr/>
          <p:nvPr/>
        </p:nvGrpSpPr>
        <p:grpSpPr>
          <a:xfrm>
            <a:off x="12623278" y="6661126"/>
            <a:ext cx="4636022" cy="2597174"/>
            <a:chOff x="0" y="0"/>
            <a:chExt cx="6181363" cy="3462898"/>
          </a:xfrm>
        </p:grpSpPr>
        <p:grpSp>
          <p:nvGrpSpPr>
            <p:cNvPr id="35" name="Group 35"/>
            <p:cNvGrpSpPr/>
            <p:nvPr/>
          </p:nvGrpSpPr>
          <p:grpSpPr>
            <a:xfrm>
              <a:off x="0" y="2783480"/>
              <a:ext cx="6181363" cy="679419"/>
              <a:chOff x="0" y="0"/>
              <a:chExt cx="1629530" cy="179108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1629530" cy="179108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79108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79108"/>
                    </a:lnTo>
                    <a:lnTo>
                      <a:pt x="0" y="17910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38100"/>
                <a:ext cx="1629530" cy="21720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>
              <a:off x="0" y="0"/>
              <a:ext cx="6181363" cy="2792334"/>
              <a:chOff x="0" y="0"/>
              <a:chExt cx="1712639" cy="773658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1712639" cy="773658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773658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773658"/>
                    </a:lnTo>
                    <a:lnTo>
                      <a:pt x="0" y="773658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</p:grpSp>
      <p:sp>
        <p:nvSpPr>
          <p:cNvPr id="40" name="TextBox 40"/>
          <p:cNvSpPr txBox="1"/>
          <p:nvPr/>
        </p:nvSpPr>
        <p:spPr>
          <a:xfrm>
            <a:off x="1268984" y="3454271"/>
            <a:ext cx="4193555" cy="272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White noise fully blocked transcription. White noise hasa wide frequency distribution, so it masks human speech frequencies and overwhelms Teams’ detection system.</a:t>
            </a:r>
          </a:p>
          <a:p>
            <a:pPr algn="ctr">
              <a:lnSpc>
                <a:spcPts val="3079"/>
              </a:lnSpc>
            </a:pPr>
            <a:endParaRPr lang="en-US" sz="2199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7047223" y="3845172"/>
            <a:ext cx="4193555" cy="1553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High-frequency sine waves often caused the transcription to freeze or stop (especially above the typical speech range)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2844511" y="4040435"/>
            <a:ext cx="4193555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Chirp + glitch noise showed no clear effect (likely due to low volume).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241784" y="7113141"/>
            <a:ext cx="4193555" cy="1553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Low-frequency sine waves caused occasional disruptions depending on amplitude and distance.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7056748" y="7308404"/>
            <a:ext cx="4193555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Overlapping sine waves completely masked speech. Teams detected no voice.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2852661" y="6917879"/>
            <a:ext cx="4193555" cy="194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Two overlapping speakers could not be separated. Teams stopped, captured only fragments, or produced broken/nonsensical text.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2567408" y="3398908"/>
            <a:ext cx="1500584" cy="93463"/>
            <a:chOff x="0" y="0"/>
            <a:chExt cx="1629530" cy="101494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1629530" cy="101494"/>
            </a:xfrm>
            <a:custGeom>
              <a:avLst/>
              <a:gdLst/>
              <a:ahLst/>
              <a:cxnLst/>
              <a:rect l="l" t="t" r="r" b="b"/>
              <a:pathLst>
                <a:path w="1629530" h="101494">
                  <a:moveTo>
                    <a:pt x="0" y="0"/>
                  </a:moveTo>
                  <a:lnTo>
                    <a:pt x="1629530" y="0"/>
                  </a:lnTo>
                  <a:lnTo>
                    <a:pt x="1629530" y="101494"/>
                  </a:lnTo>
                  <a:lnTo>
                    <a:pt x="0" y="10149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1629530" cy="139594"/>
            </a:xfrm>
            <a:prstGeom prst="rect">
              <a:avLst/>
            </a:prstGeom>
          </p:spPr>
          <p:txBody>
            <a:bodyPr lIns="12321" tIns="12321" rIns="12321" bIns="12321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2567408" y="3016004"/>
            <a:ext cx="1500584" cy="384123"/>
            <a:chOff x="0" y="0"/>
            <a:chExt cx="1712639" cy="438405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1712639" cy="438405"/>
            </a:xfrm>
            <a:custGeom>
              <a:avLst/>
              <a:gdLst/>
              <a:ahLst/>
              <a:cxnLst/>
              <a:rect l="l" t="t" r="r" b="b"/>
              <a:pathLst>
                <a:path w="1712639" h="438405">
                  <a:moveTo>
                    <a:pt x="0" y="0"/>
                  </a:moveTo>
                  <a:lnTo>
                    <a:pt x="1712639" y="0"/>
                  </a:lnTo>
                  <a:lnTo>
                    <a:pt x="1712639" y="438405"/>
                  </a:lnTo>
                  <a:lnTo>
                    <a:pt x="0" y="438405"/>
                  </a:lnTo>
                  <a:close/>
                </a:path>
              </a:pathLst>
            </a:custGeom>
            <a:solidFill>
              <a:srgbClr val="00000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51" name="TextBox 51"/>
          <p:cNvSpPr txBox="1"/>
          <p:nvPr/>
        </p:nvSpPr>
        <p:spPr>
          <a:xfrm>
            <a:off x="2874207" y="3017967"/>
            <a:ext cx="886986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1</a:t>
            </a:r>
          </a:p>
        </p:txBody>
      </p:sp>
      <p:grpSp>
        <p:nvGrpSpPr>
          <p:cNvPr id="52" name="Group 52"/>
          <p:cNvGrpSpPr/>
          <p:nvPr/>
        </p:nvGrpSpPr>
        <p:grpSpPr>
          <a:xfrm>
            <a:off x="8403233" y="3025529"/>
            <a:ext cx="1500584" cy="476368"/>
            <a:chOff x="0" y="0"/>
            <a:chExt cx="2000778" cy="635157"/>
          </a:xfrm>
        </p:grpSpPr>
        <p:grpSp>
          <p:nvGrpSpPr>
            <p:cNvPr id="53" name="Group 53"/>
            <p:cNvGrpSpPr/>
            <p:nvPr/>
          </p:nvGrpSpPr>
          <p:grpSpPr>
            <a:xfrm>
              <a:off x="0" y="510540"/>
              <a:ext cx="2000778" cy="124617"/>
              <a:chOff x="0" y="0"/>
              <a:chExt cx="1629530" cy="101494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0" y="0"/>
                <a:ext cx="1629530" cy="101494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01494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01494"/>
                    </a:lnTo>
                    <a:lnTo>
                      <a:pt x="0" y="10149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55" name="TextBox 55"/>
              <p:cNvSpPr txBox="1"/>
              <p:nvPr/>
            </p:nvSpPr>
            <p:spPr>
              <a:xfrm>
                <a:off x="0" y="-38100"/>
                <a:ext cx="1629530" cy="13959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56" name="Group 56"/>
            <p:cNvGrpSpPr/>
            <p:nvPr/>
          </p:nvGrpSpPr>
          <p:grpSpPr>
            <a:xfrm>
              <a:off x="0" y="0"/>
              <a:ext cx="2000778" cy="512164"/>
              <a:chOff x="0" y="0"/>
              <a:chExt cx="1712639" cy="438405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1712639" cy="438405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438405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438405"/>
                    </a:lnTo>
                    <a:lnTo>
                      <a:pt x="0" y="438405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58" name="TextBox 58"/>
            <p:cNvSpPr txBox="1"/>
            <p:nvPr/>
          </p:nvSpPr>
          <p:spPr>
            <a:xfrm>
              <a:off x="409065" y="21668"/>
              <a:ext cx="1182648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2</a:t>
              </a: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14199147" y="3016004"/>
            <a:ext cx="1500584" cy="476368"/>
            <a:chOff x="0" y="0"/>
            <a:chExt cx="2000778" cy="635157"/>
          </a:xfrm>
        </p:grpSpPr>
        <p:grpSp>
          <p:nvGrpSpPr>
            <p:cNvPr id="60" name="Group 60"/>
            <p:cNvGrpSpPr/>
            <p:nvPr/>
          </p:nvGrpSpPr>
          <p:grpSpPr>
            <a:xfrm>
              <a:off x="0" y="510540"/>
              <a:ext cx="2000778" cy="124617"/>
              <a:chOff x="0" y="0"/>
              <a:chExt cx="1629530" cy="101494"/>
            </a:xfrm>
          </p:grpSpPr>
          <p:sp>
            <p:nvSpPr>
              <p:cNvPr id="61" name="Freeform 61"/>
              <p:cNvSpPr/>
              <p:nvPr/>
            </p:nvSpPr>
            <p:spPr>
              <a:xfrm>
                <a:off x="0" y="0"/>
                <a:ext cx="1629530" cy="101494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01494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01494"/>
                    </a:lnTo>
                    <a:lnTo>
                      <a:pt x="0" y="10149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62" name="TextBox 62"/>
              <p:cNvSpPr txBox="1"/>
              <p:nvPr/>
            </p:nvSpPr>
            <p:spPr>
              <a:xfrm>
                <a:off x="0" y="-38100"/>
                <a:ext cx="1629530" cy="13959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63" name="Group 63"/>
            <p:cNvGrpSpPr/>
            <p:nvPr/>
          </p:nvGrpSpPr>
          <p:grpSpPr>
            <a:xfrm>
              <a:off x="0" y="0"/>
              <a:ext cx="2000778" cy="512164"/>
              <a:chOff x="0" y="0"/>
              <a:chExt cx="1712639" cy="438405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1712639" cy="438405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438405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438405"/>
                    </a:lnTo>
                    <a:lnTo>
                      <a:pt x="0" y="438405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65" name="TextBox 65"/>
            <p:cNvSpPr txBox="1"/>
            <p:nvPr/>
          </p:nvSpPr>
          <p:spPr>
            <a:xfrm>
              <a:off x="409065" y="21668"/>
              <a:ext cx="1182648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3</a:t>
              </a:r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2567408" y="6329651"/>
            <a:ext cx="1500584" cy="476368"/>
            <a:chOff x="0" y="0"/>
            <a:chExt cx="2000778" cy="635157"/>
          </a:xfrm>
        </p:grpSpPr>
        <p:grpSp>
          <p:nvGrpSpPr>
            <p:cNvPr id="67" name="Group 67"/>
            <p:cNvGrpSpPr/>
            <p:nvPr/>
          </p:nvGrpSpPr>
          <p:grpSpPr>
            <a:xfrm>
              <a:off x="0" y="510540"/>
              <a:ext cx="2000778" cy="124617"/>
              <a:chOff x="0" y="0"/>
              <a:chExt cx="1629530" cy="101494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1629530" cy="101494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01494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01494"/>
                    </a:lnTo>
                    <a:lnTo>
                      <a:pt x="0" y="10149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69" name="TextBox 69"/>
              <p:cNvSpPr txBox="1"/>
              <p:nvPr/>
            </p:nvSpPr>
            <p:spPr>
              <a:xfrm>
                <a:off x="0" y="-38100"/>
                <a:ext cx="1629530" cy="13959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0" name="Group 70"/>
            <p:cNvGrpSpPr/>
            <p:nvPr/>
          </p:nvGrpSpPr>
          <p:grpSpPr>
            <a:xfrm>
              <a:off x="0" y="0"/>
              <a:ext cx="2000778" cy="512164"/>
              <a:chOff x="0" y="0"/>
              <a:chExt cx="1712639" cy="438405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0" y="0"/>
                <a:ext cx="1712639" cy="438405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438405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438405"/>
                    </a:lnTo>
                    <a:lnTo>
                      <a:pt x="0" y="438405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72" name="TextBox 72"/>
            <p:cNvSpPr txBox="1"/>
            <p:nvPr/>
          </p:nvSpPr>
          <p:spPr>
            <a:xfrm>
              <a:off x="409065" y="21668"/>
              <a:ext cx="1182648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4</a:t>
              </a:r>
            </a:p>
          </p:txBody>
        </p:sp>
      </p:grpSp>
      <p:grpSp>
        <p:nvGrpSpPr>
          <p:cNvPr id="73" name="Group 73"/>
          <p:cNvGrpSpPr/>
          <p:nvPr/>
        </p:nvGrpSpPr>
        <p:grpSpPr>
          <a:xfrm>
            <a:off x="8403233" y="6339176"/>
            <a:ext cx="1500584" cy="476368"/>
            <a:chOff x="0" y="0"/>
            <a:chExt cx="2000778" cy="635157"/>
          </a:xfrm>
        </p:grpSpPr>
        <p:grpSp>
          <p:nvGrpSpPr>
            <p:cNvPr id="74" name="Group 74"/>
            <p:cNvGrpSpPr/>
            <p:nvPr/>
          </p:nvGrpSpPr>
          <p:grpSpPr>
            <a:xfrm>
              <a:off x="0" y="510540"/>
              <a:ext cx="2000778" cy="124617"/>
              <a:chOff x="0" y="0"/>
              <a:chExt cx="1629530" cy="101494"/>
            </a:xfrm>
          </p:grpSpPr>
          <p:sp>
            <p:nvSpPr>
              <p:cNvPr id="75" name="Freeform 75"/>
              <p:cNvSpPr/>
              <p:nvPr/>
            </p:nvSpPr>
            <p:spPr>
              <a:xfrm>
                <a:off x="0" y="0"/>
                <a:ext cx="1629530" cy="101494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01494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01494"/>
                    </a:lnTo>
                    <a:lnTo>
                      <a:pt x="0" y="10149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76" name="TextBox 76"/>
              <p:cNvSpPr txBox="1"/>
              <p:nvPr/>
            </p:nvSpPr>
            <p:spPr>
              <a:xfrm>
                <a:off x="0" y="-38100"/>
                <a:ext cx="1629530" cy="13959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7" name="Group 77"/>
            <p:cNvGrpSpPr/>
            <p:nvPr/>
          </p:nvGrpSpPr>
          <p:grpSpPr>
            <a:xfrm>
              <a:off x="0" y="0"/>
              <a:ext cx="2000778" cy="512164"/>
              <a:chOff x="0" y="0"/>
              <a:chExt cx="1712639" cy="438405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1712639" cy="438405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438405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438405"/>
                    </a:lnTo>
                    <a:lnTo>
                      <a:pt x="0" y="438405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79" name="TextBox 79"/>
            <p:cNvSpPr txBox="1"/>
            <p:nvPr/>
          </p:nvSpPr>
          <p:spPr>
            <a:xfrm>
              <a:off x="409065" y="21668"/>
              <a:ext cx="1182648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4.2</a:t>
              </a:r>
            </a:p>
          </p:txBody>
        </p:sp>
      </p:grpSp>
      <p:grpSp>
        <p:nvGrpSpPr>
          <p:cNvPr id="80" name="Group 80"/>
          <p:cNvGrpSpPr/>
          <p:nvPr/>
        </p:nvGrpSpPr>
        <p:grpSpPr>
          <a:xfrm>
            <a:off x="14199147" y="6329651"/>
            <a:ext cx="1500584" cy="476368"/>
            <a:chOff x="0" y="0"/>
            <a:chExt cx="2000778" cy="635157"/>
          </a:xfrm>
        </p:grpSpPr>
        <p:grpSp>
          <p:nvGrpSpPr>
            <p:cNvPr id="81" name="Group 81"/>
            <p:cNvGrpSpPr/>
            <p:nvPr/>
          </p:nvGrpSpPr>
          <p:grpSpPr>
            <a:xfrm>
              <a:off x="0" y="510540"/>
              <a:ext cx="2000778" cy="124617"/>
              <a:chOff x="0" y="0"/>
              <a:chExt cx="1629530" cy="101494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1629530" cy="101494"/>
              </a:xfrm>
              <a:custGeom>
                <a:avLst/>
                <a:gdLst/>
                <a:ahLst/>
                <a:cxnLst/>
                <a:rect l="l" t="t" r="r" b="b"/>
                <a:pathLst>
                  <a:path w="1629530" h="101494">
                    <a:moveTo>
                      <a:pt x="0" y="0"/>
                    </a:moveTo>
                    <a:lnTo>
                      <a:pt x="1629530" y="0"/>
                    </a:lnTo>
                    <a:lnTo>
                      <a:pt x="1629530" y="101494"/>
                    </a:lnTo>
                    <a:lnTo>
                      <a:pt x="0" y="10149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83" name="TextBox 83"/>
              <p:cNvSpPr txBox="1"/>
              <p:nvPr/>
            </p:nvSpPr>
            <p:spPr>
              <a:xfrm>
                <a:off x="0" y="-38100"/>
                <a:ext cx="1629530" cy="13959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4" name="Group 84"/>
            <p:cNvGrpSpPr/>
            <p:nvPr/>
          </p:nvGrpSpPr>
          <p:grpSpPr>
            <a:xfrm>
              <a:off x="0" y="0"/>
              <a:ext cx="2000778" cy="512164"/>
              <a:chOff x="0" y="0"/>
              <a:chExt cx="1712639" cy="438405"/>
            </a:xfrm>
          </p:grpSpPr>
          <p:sp>
            <p:nvSpPr>
              <p:cNvPr id="85" name="Freeform 85"/>
              <p:cNvSpPr/>
              <p:nvPr/>
            </p:nvSpPr>
            <p:spPr>
              <a:xfrm>
                <a:off x="0" y="0"/>
                <a:ext cx="1712639" cy="438405"/>
              </a:xfrm>
              <a:custGeom>
                <a:avLst/>
                <a:gdLst/>
                <a:ahLst/>
                <a:cxnLst/>
                <a:rect l="l" t="t" r="r" b="b"/>
                <a:pathLst>
                  <a:path w="1712639" h="438405">
                    <a:moveTo>
                      <a:pt x="0" y="0"/>
                    </a:moveTo>
                    <a:lnTo>
                      <a:pt x="1712639" y="0"/>
                    </a:lnTo>
                    <a:lnTo>
                      <a:pt x="1712639" y="438405"/>
                    </a:lnTo>
                    <a:lnTo>
                      <a:pt x="0" y="438405"/>
                    </a:lnTo>
                    <a:close/>
                  </a:path>
                </a:pathLst>
              </a:custGeom>
              <a:solidFill>
                <a:srgbClr val="000000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86" name="TextBox 86"/>
            <p:cNvSpPr txBox="1"/>
            <p:nvPr/>
          </p:nvSpPr>
          <p:spPr>
            <a:xfrm>
              <a:off x="409065" y="21668"/>
              <a:ext cx="1182648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399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5</a:t>
              </a:r>
            </a:p>
          </p:txBody>
        </p:sp>
      </p:grp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050699"/>
            <a:ext cx="18442975" cy="6236301"/>
            <a:chOff x="0" y="0"/>
            <a:chExt cx="4857409" cy="16424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7409" cy="1642483"/>
            </a:xfrm>
            <a:custGeom>
              <a:avLst/>
              <a:gdLst/>
              <a:ahLst/>
              <a:cxnLst/>
              <a:rect l="l" t="t" r="r" b="b"/>
              <a:pathLst>
                <a:path w="4857409" h="1642483">
                  <a:moveTo>
                    <a:pt x="0" y="0"/>
                  </a:moveTo>
                  <a:lnTo>
                    <a:pt x="4857409" y="0"/>
                  </a:lnTo>
                  <a:lnTo>
                    <a:pt x="4857409" y="1642483"/>
                  </a:lnTo>
                  <a:lnTo>
                    <a:pt x="0" y="164248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57409" cy="16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661366">
            <a:off x="10483360" y="8025629"/>
            <a:ext cx="11115380" cy="4662285"/>
          </a:xfrm>
          <a:custGeom>
            <a:avLst/>
            <a:gdLst/>
            <a:ahLst/>
            <a:cxnLst/>
            <a:rect l="l" t="t" r="r" b="b"/>
            <a:pathLst>
              <a:path w="11115380" h="4662285">
                <a:moveTo>
                  <a:pt x="0" y="0"/>
                </a:moveTo>
                <a:lnTo>
                  <a:pt x="11115381" y="0"/>
                </a:lnTo>
                <a:lnTo>
                  <a:pt x="11115381" y="4662284"/>
                </a:lnTo>
                <a:lnTo>
                  <a:pt x="0" y="46622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4586327"/>
            <a:ext cx="9403056" cy="4671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88"/>
              </a:lnSpc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Microsoft Teams transcription is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highly sensitive to various disturbances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like </a:t>
            </a:r>
            <a:r>
              <a:rPr lang="en-US" sz="2200" i="1">
                <a:solidFill>
                  <a:srgbClr val="FFFFF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white noise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2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high-frequency tones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2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overlapping sine waves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and</a:t>
            </a:r>
            <a:r>
              <a:rPr lang="en-US" sz="22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multiple speakers talking at once. </a:t>
            </a:r>
          </a:p>
          <a:p>
            <a:pPr algn="just">
              <a:lnSpc>
                <a:spcPts val="1232"/>
              </a:lnSpc>
            </a:pPr>
            <a:endParaRPr lang="en-US" sz="2200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3388"/>
              </a:lnSpc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These conditions often caused the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transcription to stop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produce i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ncorrect text, or ignore speech entirely.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algn="just">
              <a:lnSpc>
                <a:spcPts val="1232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3388"/>
              </a:lnSpc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overlapping-speech test also confirmed that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Teams cannot separate voices and is designed for a single 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lear speaker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</a:p>
          <a:p>
            <a:pPr algn="just">
              <a:lnSpc>
                <a:spcPts val="1232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3388"/>
              </a:lnSpc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Overall, the r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es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ult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gh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gh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th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limit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ation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 of r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eal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ime tr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nsc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iption syst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ms 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when expo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ed 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synth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tic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noi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o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competing 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ice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s.</a:t>
            </a:r>
          </a:p>
          <a:p>
            <a:pPr algn="just">
              <a:lnSpc>
                <a:spcPts val="3388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1606109"/>
            <a:ext cx="6406546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CONCLUSION</a:t>
            </a:r>
          </a:p>
        </p:txBody>
      </p:sp>
      <p:sp>
        <p:nvSpPr>
          <p:cNvPr id="8" name="AutoShape 8"/>
          <p:cNvSpPr/>
          <p:nvPr/>
        </p:nvSpPr>
        <p:spPr>
          <a:xfrm>
            <a:off x="1028700" y="2565356"/>
            <a:ext cx="74850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87442" y="0"/>
            <a:ext cx="10100558" cy="10287000"/>
            <a:chOff x="0" y="0"/>
            <a:chExt cx="266022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60229" cy="2709333"/>
            </a:xfrm>
            <a:custGeom>
              <a:avLst/>
              <a:gdLst/>
              <a:ahLst/>
              <a:cxnLst/>
              <a:rect l="l" t="t" r="r" b="b"/>
              <a:pathLst>
                <a:path w="2660229" h="2709333">
                  <a:moveTo>
                    <a:pt x="0" y="0"/>
                  </a:moveTo>
                  <a:lnTo>
                    <a:pt x="2660229" y="0"/>
                  </a:lnTo>
                  <a:lnTo>
                    <a:pt x="266022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660229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187442" y="0"/>
            <a:ext cx="10100558" cy="4236623"/>
          </a:xfrm>
          <a:custGeom>
            <a:avLst/>
            <a:gdLst/>
            <a:ahLst/>
            <a:cxnLst/>
            <a:rect l="l" t="t" r="r" b="b"/>
            <a:pathLst>
              <a:path w="10100558" h="4236623">
                <a:moveTo>
                  <a:pt x="0" y="0"/>
                </a:moveTo>
                <a:lnTo>
                  <a:pt x="10100558" y="0"/>
                </a:lnTo>
                <a:lnTo>
                  <a:pt x="10100558" y="4236623"/>
                </a:lnTo>
                <a:lnTo>
                  <a:pt x="0" y="42366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187442" y="7078127"/>
            <a:ext cx="10100558" cy="4236623"/>
          </a:xfrm>
          <a:custGeom>
            <a:avLst/>
            <a:gdLst/>
            <a:ahLst/>
            <a:cxnLst/>
            <a:rect l="l" t="t" r="r" b="b"/>
            <a:pathLst>
              <a:path w="10100558" h="4236623">
                <a:moveTo>
                  <a:pt x="0" y="0"/>
                </a:moveTo>
                <a:lnTo>
                  <a:pt x="10100558" y="0"/>
                </a:lnTo>
                <a:lnTo>
                  <a:pt x="10100558" y="4236623"/>
                </a:lnTo>
                <a:lnTo>
                  <a:pt x="0" y="42366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475635" y="4433808"/>
            <a:ext cx="7232484" cy="1419384"/>
            <a:chOff x="0" y="0"/>
            <a:chExt cx="9643312" cy="1892512"/>
          </a:xfrm>
        </p:grpSpPr>
        <p:sp>
          <p:nvSpPr>
            <p:cNvPr id="8" name="AutoShape 8"/>
            <p:cNvSpPr/>
            <p:nvPr/>
          </p:nvSpPr>
          <p:spPr>
            <a:xfrm>
              <a:off x="0" y="1867112"/>
              <a:ext cx="741097" cy="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9643312" cy="18607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93"/>
                </a:lnSpc>
              </a:pPr>
              <a:r>
                <a:rPr lang="en-US" sz="4475" spc="447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IV) FULL PIPELINE IMPLEMENTATION</a:t>
              </a:r>
            </a:p>
          </p:txBody>
        </p:sp>
      </p:grp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95468" y="0"/>
            <a:ext cx="7192532" cy="10287000"/>
            <a:chOff x="0" y="0"/>
            <a:chExt cx="189432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4329" cy="2709333"/>
            </a:xfrm>
            <a:custGeom>
              <a:avLst/>
              <a:gdLst/>
              <a:ahLst/>
              <a:cxnLst/>
              <a:rect l="l" t="t" r="r" b="b"/>
              <a:pathLst>
                <a:path w="1894329" h="2709333">
                  <a:moveTo>
                    <a:pt x="0" y="0"/>
                  </a:moveTo>
                  <a:lnTo>
                    <a:pt x="1894329" y="0"/>
                  </a:lnTo>
                  <a:lnTo>
                    <a:pt x="189432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94329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752475" y="2409247"/>
            <a:ext cx="74850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752475" y="990600"/>
            <a:ext cx="6153159" cy="136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68"/>
              </a:lnSpc>
            </a:pPr>
            <a:r>
              <a:rPr lang="en-US" sz="4375" spc="43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PIPELINE OVERVIEW</a:t>
            </a:r>
          </a:p>
        </p:txBody>
      </p:sp>
      <p:sp>
        <p:nvSpPr>
          <p:cNvPr id="7" name="Freeform 7"/>
          <p:cNvSpPr/>
          <p:nvPr/>
        </p:nvSpPr>
        <p:spPr>
          <a:xfrm>
            <a:off x="11095468" y="7446041"/>
            <a:ext cx="10474048" cy="4393281"/>
          </a:xfrm>
          <a:custGeom>
            <a:avLst/>
            <a:gdLst/>
            <a:ahLst/>
            <a:cxnLst/>
            <a:rect l="l" t="t" r="r" b="b"/>
            <a:pathLst>
              <a:path w="10474048" h="4393281">
                <a:moveTo>
                  <a:pt x="0" y="0"/>
                </a:moveTo>
                <a:lnTo>
                  <a:pt x="10474048" y="0"/>
                </a:lnTo>
                <a:lnTo>
                  <a:pt x="10474048" y="4393281"/>
                </a:lnTo>
                <a:lnTo>
                  <a:pt x="0" y="43932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53178" y="4783662"/>
            <a:ext cx="10039395" cy="4536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80"/>
              </a:lnSpc>
            </a:pP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Whisper 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(tiny):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Used for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"/>
                <a:sym typeface="Roboto Bold"/>
              </a:rPr>
              <a:t>speech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 transcription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Outputs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clean transcript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for each file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Used again to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transcribe every manipulated audio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Enabled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calculation of WER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using the </a:t>
            </a:r>
            <a:r>
              <a:rPr lang="en-US" sz="2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Jiwer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Library (true vs clean, true vs attacked, clean vs </a:t>
            </a:r>
            <a:r>
              <a:rPr lang="en-US" sz="2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attackes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algn="just">
              <a:lnSpc>
                <a:spcPts val="1540"/>
              </a:lnSpc>
            </a:pPr>
            <a:endParaRPr lang="en-US" sz="2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3080"/>
              </a:lnSpc>
            </a:pP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ECAPA-TDNN 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2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SpeechBrain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):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Used for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speaker recognition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Extracts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embeddings 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from the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clean 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&amp;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attacked 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audio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Cosine similarity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used to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measure identity preservation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Allows us to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quantify </a:t>
            </a:r>
            <a:r>
              <a:rPr lang="en-US" sz="2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</a:t>
            </a:r>
            <a:r>
              <a:rPr lang="en-US" sz="2200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each sound attack affects speaker recognizability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53178" y="4398852"/>
            <a:ext cx="5821321" cy="39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400" b="1" spc="24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MODELS USED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53178" y="2599747"/>
            <a:ext cx="5821321" cy="39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400" b="1" spc="24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GOAL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53178" y="2946457"/>
            <a:ext cx="10039395" cy="116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Teams-tested attack functions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(white noise, sine wave, ...)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Apply them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offline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a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larger dataset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(50 audio files)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Compute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WER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SNR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and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cosine similarity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for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robust evaluation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530122" y="729615"/>
            <a:ext cx="5821321" cy="39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400" b="1" spc="24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IMPLEMENTED ATTACKS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530122" y="1109235"/>
            <a:ext cx="6494584" cy="7203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86" lvl="1" indent="-237493" algn="just">
              <a:lnSpc>
                <a:spcPts val="3080"/>
              </a:lnSpc>
              <a:buAutoNum type="arabicPeriod"/>
            </a:pP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 White Noise</a:t>
            </a:r>
          </a:p>
          <a:p>
            <a:pPr algn="just">
              <a:lnSpc>
                <a:spcPts val="3080"/>
              </a:lnSpc>
            </a:pP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→ Adds full-band </a:t>
            </a: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random noise </a:t>
            </a: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between −1 and 1. (adds full-band random noise)</a:t>
            </a:r>
          </a:p>
          <a:p>
            <a:pPr algn="just">
              <a:lnSpc>
                <a:spcPts val="1680"/>
              </a:lnSpc>
            </a:pPr>
            <a:endParaRPr lang="en-US" sz="2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94693" lvl="1" indent="-457200" algn="just">
              <a:lnSpc>
                <a:spcPts val="3080"/>
              </a:lnSpc>
              <a:buFont typeface="+mj-lt"/>
              <a:buAutoNum type="arabicPeriod" startAt="2"/>
            </a:pP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Single Sine Wave</a:t>
            </a:r>
          </a:p>
          <a:p>
            <a:pPr algn="just">
              <a:lnSpc>
                <a:spcPts val="3080"/>
              </a:lnSpc>
            </a:pP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→ Injects a</a:t>
            </a: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pure tone</a:t>
            </a: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(200–1000 Hz).</a:t>
            </a:r>
          </a:p>
          <a:p>
            <a:pPr algn="just">
              <a:lnSpc>
                <a:spcPts val="1680"/>
              </a:lnSpc>
            </a:pPr>
            <a:endParaRPr lang="en-US" sz="2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94693" lvl="1" indent="-457200" algn="just">
              <a:lnSpc>
                <a:spcPts val="3080"/>
              </a:lnSpc>
              <a:buFont typeface="+mj-lt"/>
              <a:buAutoNum type="arabicPeriod" startAt="3"/>
            </a:pP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Chirp Sweep</a:t>
            </a:r>
          </a:p>
          <a:p>
            <a:pPr algn="just">
              <a:lnSpc>
                <a:spcPts val="3080"/>
              </a:lnSpc>
            </a:pP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→ Adds a</a:t>
            </a: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frequency-sweeping tone</a:t>
            </a: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(200–600 Hz to 1000–3000 Hz).</a:t>
            </a:r>
          </a:p>
          <a:p>
            <a:pPr algn="just">
              <a:lnSpc>
                <a:spcPts val="1679"/>
              </a:lnSpc>
            </a:pPr>
            <a:endParaRPr lang="en-US" sz="2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94693" lvl="1" indent="-457200" algn="just">
              <a:lnSpc>
                <a:spcPts val="3080"/>
              </a:lnSpc>
              <a:buFont typeface="+mj-lt"/>
              <a:buAutoNum type="arabicPeriod" startAt="4"/>
            </a:pP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Glitch Noise</a:t>
            </a:r>
          </a:p>
          <a:p>
            <a:pPr algn="just">
              <a:lnSpc>
                <a:spcPts val="3080"/>
              </a:lnSpc>
            </a:pP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→ Inserts </a:t>
            </a: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short bursts of random samples</a:t>
            </a: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every 5000 samples.</a:t>
            </a:r>
          </a:p>
          <a:p>
            <a:pPr algn="just">
              <a:lnSpc>
                <a:spcPts val="1679"/>
              </a:lnSpc>
            </a:pPr>
            <a:endParaRPr lang="en-US" sz="2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94693" lvl="1" indent="-457200" algn="just">
              <a:lnSpc>
                <a:spcPts val="3080"/>
              </a:lnSpc>
              <a:buFont typeface="+mj-lt"/>
              <a:buAutoNum type="arabicPeriod" startAt="5"/>
            </a:pP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Overlapping Sine Waves</a:t>
            </a:r>
          </a:p>
          <a:p>
            <a:pPr algn="just">
              <a:lnSpc>
                <a:spcPts val="3080"/>
              </a:lnSpc>
            </a:pP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→ Adds</a:t>
            </a:r>
            <a:r>
              <a:rPr lang="en-US" sz="2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three simultaneous tones</a:t>
            </a:r>
            <a:r>
              <a:rPr lang="en-US" sz="2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each with random frequencies between 200–2000 Hz and amplitude of 0.3. (creates a harmonic mask)</a:t>
            </a:r>
          </a:p>
          <a:p>
            <a:pPr algn="just">
              <a:lnSpc>
                <a:spcPts val="3080"/>
              </a:lnSpc>
            </a:pPr>
            <a:endParaRPr lang="en-US" sz="2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082017"/>
            <a:ext cx="8603554" cy="4433464"/>
          </a:xfrm>
          <a:custGeom>
            <a:avLst/>
            <a:gdLst/>
            <a:ahLst/>
            <a:cxnLst/>
            <a:rect l="l" t="t" r="r" b="b"/>
            <a:pathLst>
              <a:path w="8603554" h="4433464">
                <a:moveTo>
                  <a:pt x="0" y="0"/>
                </a:moveTo>
                <a:lnTo>
                  <a:pt x="8603554" y="0"/>
                </a:lnTo>
                <a:lnTo>
                  <a:pt x="8603554" y="4433464"/>
                </a:lnTo>
                <a:lnTo>
                  <a:pt x="0" y="4433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1531144"/>
            <a:ext cx="74850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7261611" y="2100280"/>
            <a:ext cx="3604004" cy="6006196"/>
            <a:chOff x="0" y="0"/>
            <a:chExt cx="949203" cy="158187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49203" cy="1581879"/>
            </a:xfrm>
            <a:custGeom>
              <a:avLst/>
              <a:gdLst/>
              <a:ahLst/>
              <a:cxnLst/>
              <a:rect l="l" t="t" r="r" b="b"/>
              <a:pathLst>
                <a:path w="949203" h="1581879">
                  <a:moveTo>
                    <a:pt x="32222" y="0"/>
                  </a:moveTo>
                  <a:lnTo>
                    <a:pt x="916980" y="0"/>
                  </a:lnTo>
                  <a:cubicBezTo>
                    <a:pt x="934776" y="0"/>
                    <a:pt x="949203" y="14426"/>
                    <a:pt x="949203" y="32222"/>
                  </a:cubicBezTo>
                  <a:lnTo>
                    <a:pt x="949203" y="1549657"/>
                  </a:lnTo>
                  <a:cubicBezTo>
                    <a:pt x="949203" y="1558203"/>
                    <a:pt x="945808" y="1566398"/>
                    <a:pt x="939765" y="1572441"/>
                  </a:cubicBezTo>
                  <a:cubicBezTo>
                    <a:pt x="933722" y="1578484"/>
                    <a:pt x="925526" y="1581879"/>
                    <a:pt x="916980" y="1581879"/>
                  </a:cubicBezTo>
                  <a:lnTo>
                    <a:pt x="32222" y="1581879"/>
                  </a:lnTo>
                  <a:cubicBezTo>
                    <a:pt x="23676" y="1581879"/>
                    <a:pt x="15480" y="1578484"/>
                    <a:pt x="9438" y="1572441"/>
                  </a:cubicBezTo>
                  <a:cubicBezTo>
                    <a:pt x="3395" y="1566398"/>
                    <a:pt x="0" y="1558203"/>
                    <a:pt x="0" y="1549657"/>
                  </a:cubicBezTo>
                  <a:lnTo>
                    <a:pt x="0" y="32222"/>
                  </a:lnTo>
                  <a:cubicBezTo>
                    <a:pt x="0" y="23676"/>
                    <a:pt x="3395" y="15480"/>
                    <a:pt x="9438" y="9438"/>
                  </a:cubicBezTo>
                  <a:cubicBezTo>
                    <a:pt x="15480" y="3395"/>
                    <a:pt x="23676" y="0"/>
                    <a:pt x="322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949203" cy="163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571500"/>
            <a:ext cx="16691112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SYSTEM STRUCTURE AND IMPLEMENTATION</a:t>
            </a:r>
          </a:p>
        </p:txBody>
      </p:sp>
      <p:sp>
        <p:nvSpPr>
          <p:cNvPr id="8" name="Freeform 8"/>
          <p:cNvSpPr/>
          <p:nvPr/>
        </p:nvSpPr>
        <p:spPr>
          <a:xfrm>
            <a:off x="3618004" y="2474931"/>
            <a:ext cx="1477297" cy="1138862"/>
          </a:xfrm>
          <a:custGeom>
            <a:avLst/>
            <a:gdLst/>
            <a:ahLst/>
            <a:cxnLst/>
            <a:rect l="l" t="t" r="r" b="b"/>
            <a:pathLst>
              <a:path w="1477297" h="1138862">
                <a:moveTo>
                  <a:pt x="0" y="0"/>
                </a:moveTo>
                <a:lnTo>
                  <a:pt x="1477297" y="0"/>
                </a:lnTo>
                <a:lnTo>
                  <a:pt x="1477297" y="1138862"/>
                </a:lnTo>
                <a:lnTo>
                  <a:pt x="0" y="11388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872156" y="3830380"/>
            <a:ext cx="2968992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“SMALL_DATA”</a:t>
            </a:r>
          </a:p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FOLDER</a:t>
            </a:r>
          </a:p>
        </p:txBody>
      </p:sp>
      <p:sp>
        <p:nvSpPr>
          <p:cNvPr id="10" name="AutoShape 10"/>
          <p:cNvSpPr/>
          <p:nvPr/>
        </p:nvSpPr>
        <p:spPr>
          <a:xfrm>
            <a:off x="5347997" y="3063412"/>
            <a:ext cx="149512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1" name="AutoShape 11"/>
          <p:cNvSpPr/>
          <p:nvPr/>
        </p:nvSpPr>
        <p:spPr>
          <a:xfrm>
            <a:off x="7261611" y="3132040"/>
            <a:ext cx="360400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7579117" y="2150384"/>
            <a:ext cx="2968992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PREPROCESSING PIPELINE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242561" y="3192166"/>
            <a:ext cx="3604004" cy="3896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Loaded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correct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transcripts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and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raw audio</a:t>
            </a:r>
          </a:p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Standardized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all files to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mono 16 kHz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Normalized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waveforms</a:t>
            </a:r>
          </a:p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Saved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cleaned .wav versions in “processed_small_data “ folder</a:t>
            </a:r>
          </a:p>
        </p:txBody>
      </p:sp>
      <p:sp>
        <p:nvSpPr>
          <p:cNvPr id="14" name="AutoShape 14"/>
          <p:cNvSpPr/>
          <p:nvPr/>
        </p:nvSpPr>
        <p:spPr>
          <a:xfrm>
            <a:off x="11144902" y="3082462"/>
            <a:ext cx="149512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5" name="TextBox 15"/>
          <p:cNvSpPr txBox="1"/>
          <p:nvPr/>
        </p:nvSpPr>
        <p:spPr>
          <a:xfrm>
            <a:off x="5519447" y="2651932"/>
            <a:ext cx="110816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INPUT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294240" y="2678602"/>
            <a:ext cx="110816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OUTPUT</a:t>
            </a:r>
          </a:p>
        </p:txBody>
      </p:sp>
      <p:sp>
        <p:nvSpPr>
          <p:cNvPr id="17" name="AutoShape 17"/>
          <p:cNvSpPr/>
          <p:nvPr/>
        </p:nvSpPr>
        <p:spPr>
          <a:xfrm>
            <a:off x="3115283" y="4856437"/>
            <a:ext cx="0" cy="2287607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3115283" y="5276274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3115283" y="5565900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3115283" y="5851650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3115283" y="6837339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TextBox 22"/>
          <p:cNvSpPr txBox="1"/>
          <p:nvPr/>
        </p:nvSpPr>
        <p:spPr>
          <a:xfrm>
            <a:off x="3465272" y="5069581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sample-000000.mp3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465272" y="5383973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sample-000001.mp3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465272" y="5669723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sample-000002.mp3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429126" y="5938328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...</a:t>
            </a:r>
          </a:p>
        </p:txBody>
      </p:sp>
      <p:sp>
        <p:nvSpPr>
          <p:cNvPr id="26" name="AutoShape 26"/>
          <p:cNvSpPr/>
          <p:nvPr/>
        </p:nvSpPr>
        <p:spPr>
          <a:xfrm>
            <a:off x="3115283" y="7123089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TextBox 27"/>
          <p:cNvSpPr txBox="1"/>
          <p:nvPr/>
        </p:nvSpPr>
        <p:spPr>
          <a:xfrm>
            <a:off x="3429126" y="6655411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sample-000049.mp3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675154" y="6943066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small_data.csv</a:t>
            </a:r>
          </a:p>
        </p:txBody>
      </p:sp>
      <p:sp>
        <p:nvSpPr>
          <p:cNvPr id="29" name="AutoShape 29"/>
          <p:cNvSpPr/>
          <p:nvPr/>
        </p:nvSpPr>
        <p:spPr>
          <a:xfrm flipH="1">
            <a:off x="4490372" y="7354546"/>
            <a:ext cx="0" cy="58256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TextBox 30"/>
          <p:cNvSpPr txBox="1"/>
          <p:nvPr/>
        </p:nvSpPr>
        <p:spPr>
          <a:xfrm>
            <a:off x="3215796" y="8003787"/>
            <a:ext cx="2644402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excel file that contains the “true” transcript of each audio file</a:t>
            </a:r>
          </a:p>
        </p:txBody>
      </p:sp>
      <p:sp>
        <p:nvSpPr>
          <p:cNvPr id="31" name="Freeform 31"/>
          <p:cNvSpPr/>
          <p:nvPr/>
        </p:nvSpPr>
        <p:spPr>
          <a:xfrm>
            <a:off x="12992587" y="2474931"/>
            <a:ext cx="1477297" cy="1138862"/>
          </a:xfrm>
          <a:custGeom>
            <a:avLst/>
            <a:gdLst/>
            <a:ahLst/>
            <a:cxnLst/>
            <a:rect l="l" t="t" r="r" b="b"/>
            <a:pathLst>
              <a:path w="1477297" h="1138862">
                <a:moveTo>
                  <a:pt x="0" y="0"/>
                </a:moveTo>
                <a:lnTo>
                  <a:pt x="1477297" y="0"/>
                </a:lnTo>
                <a:lnTo>
                  <a:pt x="1477297" y="1138862"/>
                </a:lnTo>
                <a:lnTo>
                  <a:pt x="0" y="11388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12507897" y="3830380"/>
            <a:ext cx="2347189" cy="1417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“PROCESSED_SMALL_DATA”</a:t>
            </a:r>
          </a:p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FOLDER</a:t>
            </a:r>
          </a:p>
        </p:txBody>
      </p:sp>
      <p:sp>
        <p:nvSpPr>
          <p:cNvPr id="33" name="AutoShape 33"/>
          <p:cNvSpPr/>
          <p:nvPr/>
        </p:nvSpPr>
        <p:spPr>
          <a:xfrm flipH="1">
            <a:off x="12421451" y="5276274"/>
            <a:ext cx="0" cy="1983022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AutoShape 34"/>
          <p:cNvSpPr/>
          <p:nvPr/>
        </p:nvSpPr>
        <p:spPr>
          <a:xfrm>
            <a:off x="12421451" y="5696111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5" name="AutoShape 35"/>
          <p:cNvSpPr/>
          <p:nvPr/>
        </p:nvSpPr>
        <p:spPr>
          <a:xfrm>
            <a:off x="12421451" y="5985738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6" name="AutoShape 36"/>
          <p:cNvSpPr/>
          <p:nvPr/>
        </p:nvSpPr>
        <p:spPr>
          <a:xfrm>
            <a:off x="12421451" y="6271488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AutoShape 37"/>
          <p:cNvSpPr/>
          <p:nvPr/>
        </p:nvSpPr>
        <p:spPr>
          <a:xfrm>
            <a:off x="12421451" y="7257176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8" name="TextBox 38"/>
          <p:cNvSpPr txBox="1"/>
          <p:nvPr/>
        </p:nvSpPr>
        <p:spPr>
          <a:xfrm>
            <a:off x="12771441" y="5489419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sample-000000.wav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2771441" y="5803810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sample-000001.wav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2771441" y="6089560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sample-000002.wav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2735295" y="6358165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...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2735295" y="7075249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sample-000049.wav</a:t>
            </a: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082017"/>
            <a:ext cx="8603554" cy="4433464"/>
          </a:xfrm>
          <a:custGeom>
            <a:avLst/>
            <a:gdLst/>
            <a:ahLst/>
            <a:cxnLst/>
            <a:rect l="l" t="t" r="r" b="b"/>
            <a:pathLst>
              <a:path w="8603554" h="4433464">
                <a:moveTo>
                  <a:pt x="0" y="0"/>
                </a:moveTo>
                <a:lnTo>
                  <a:pt x="8603554" y="0"/>
                </a:lnTo>
                <a:lnTo>
                  <a:pt x="8603554" y="4433464"/>
                </a:lnTo>
                <a:lnTo>
                  <a:pt x="0" y="4433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1531144"/>
            <a:ext cx="74850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571500"/>
            <a:ext cx="16691112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SYSTEM STRUCTURE AND IMPLEMENTATION</a:t>
            </a:r>
          </a:p>
        </p:txBody>
      </p:sp>
      <p:sp>
        <p:nvSpPr>
          <p:cNvPr id="5" name="AutoShape 5"/>
          <p:cNvSpPr/>
          <p:nvPr/>
        </p:nvSpPr>
        <p:spPr>
          <a:xfrm>
            <a:off x="5347997" y="3063412"/>
            <a:ext cx="149512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6" name="Group 6"/>
          <p:cNvGrpSpPr/>
          <p:nvPr/>
        </p:nvGrpSpPr>
        <p:grpSpPr>
          <a:xfrm>
            <a:off x="7261611" y="2100280"/>
            <a:ext cx="3604004" cy="6006196"/>
            <a:chOff x="0" y="0"/>
            <a:chExt cx="949203" cy="15818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9203" cy="1581879"/>
            </a:xfrm>
            <a:custGeom>
              <a:avLst/>
              <a:gdLst/>
              <a:ahLst/>
              <a:cxnLst/>
              <a:rect l="l" t="t" r="r" b="b"/>
              <a:pathLst>
                <a:path w="949203" h="1581879">
                  <a:moveTo>
                    <a:pt x="32222" y="0"/>
                  </a:moveTo>
                  <a:lnTo>
                    <a:pt x="916980" y="0"/>
                  </a:lnTo>
                  <a:cubicBezTo>
                    <a:pt x="934776" y="0"/>
                    <a:pt x="949203" y="14426"/>
                    <a:pt x="949203" y="32222"/>
                  </a:cubicBezTo>
                  <a:lnTo>
                    <a:pt x="949203" y="1549657"/>
                  </a:lnTo>
                  <a:cubicBezTo>
                    <a:pt x="949203" y="1558203"/>
                    <a:pt x="945808" y="1566398"/>
                    <a:pt x="939765" y="1572441"/>
                  </a:cubicBezTo>
                  <a:cubicBezTo>
                    <a:pt x="933722" y="1578484"/>
                    <a:pt x="925526" y="1581879"/>
                    <a:pt x="916980" y="1581879"/>
                  </a:cubicBezTo>
                  <a:lnTo>
                    <a:pt x="32222" y="1581879"/>
                  </a:lnTo>
                  <a:cubicBezTo>
                    <a:pt x="23676" y="1581879"/>
                    <a:pt x="15480" y="1578484"/>
                    <a:pt x="9438" y="1572441"/>
                  </a:cubicBezTo>
                  <a:cubicBezTo>
                    <a:pt x="3395" y="1566398"/>
                    <a:pt x="0" y="1558203"/>
                    <a:pt x="0" y="1549657"/>
                  </a:cubicBezTo>
                  <a:lnTo>
                    <a:pt x="0" y="32222"/>
                  </a:lnTo>
                  <a:cubicBezTo>
                    <a:pt x="0" y="23676"/>
                    <a:pt x="3395" y="15480"/>
                    <a:pt x="9438" y="9438"/>
                  </a:cubicBezTo>
                  <a:cubicBezTo>
                    <a:pt x="15480" y="3395"/>
                    <a:pt x="23676" y="0"/>
                    <a:pt x="322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949203" cy="163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7261611" y="3132040"/>
            <a:ext cx="360400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7579117" y="2150384"/>
            <a:ext cx="2968992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APPLYING ATTACKS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242561" y="3192166"/>
            <a:ext cx="3604004" cy="4678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Applied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5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attacks individually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 each audio file</a:t>
            </a:r>
          </a:p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Saved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them all in corresponding subfolder</a:t>
            </a:r>
          </a:p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Computed WER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and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SNR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each file</a:t>
            </a:r>
          </a:p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Logged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WER, SNR, true transcript, clean audio transcript, attacked audio transcript in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indiv_attack_metrics.csv</a:t>
            </a:r>
          </a:p>
        </p:txBody>
      </p:sp>
      <p:sp>
        <p:nvSpPr>
          <p:cNvPr id="12" name="AutoShape 12"/>
          <p:cNvSpPr/>
          <p:nvPr/>
        </p:nvSpPr>
        <p:spPr>
          <a:xfrm>
            <a:off x="11144902" y="3082462"/>
            <a:ext cx="149512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3" name="TextBox 13"/>
          <p:cNvSpPr txBox="1"/>
          <p:nvPr/>
        </p:nvSpPr>
        <p:spPr>
          <a:xfrm>
            <a:off x="5519447" y="2651932"/>
            <a:ext cx="110816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INPUT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294240" y="2678602"/>
            <a:ext cx="110816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OUTPUT</a:t>
            </a:r>
          </a:p>
        </p:txBody>
      </p:sp>
      <p:sp>
        <p:nvSpPr>
          <p:cNvPr id="15" name="Freeform 15"/>
          <p:cNvSpPr/>
          <p:nvPr/>
        </p:nvSpPr>
        <p:spPr>
          <a:xfrm>
            <a:off x="3621697" y="2474931"/>
            <a:ext cx="1477297" cy="1138862"/>
          </a:xfrm>
          <a:custGeom>
            <a:avLst/>
            <a:gdLst/>
            <a:ahLst/>
            <a:cxnLst/>
            <a:rect l="l" t="t" r="r" b="b"/>
            <a:pathLst>
              <a:path w="1477297" h="1138862">
                <a:moveTo>
                  <a:pt x="0" y="0"/>
                </a:moveTo>
                <a:lnTo>
                  <a:pt x="1477297" y="0"/>
                </a:lnTo>
                <a:lnTo>
                  <a:pt x="1477297" y="1138862"/>
                </a:lnTo>
                <a:lnTo>
                  <a:pt x="0" y="11388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137006" y="3830380"/>
            <a:ext cx="2347189" cy="1417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“PROCESSED_SMALL_DATA”</a:t>
            </a:r>
          </a:p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FOLDER</a:t>
            </a:r>
          </a:p>
        </p:txBody>
      </p:sp>
      <p:sp>
        <p:nvSpPr>
          <p:cNvPr id="17" name="AutoShape 17"/>
          <p:cNvSpPr/>
          <p:nvPr/>
        </p:nvSpPr>
        <p:spPr>
          <a:xfrm flipH="1">
            <a:off x="3050561" y="5276274"/>
            <a:ext cx="0" cy="1983022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3050561" y="5696111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3050561" y="5985738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3050561" y="6271488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3050561" y="7257176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TextBox 22"/>
          <p:cNvSpPr txBox="1"/>
          <p:nvPr/>
        </p:nvSpPr>
        <p:spPr>
          <a:xfrm>
            <a:off x="3400551" y="5489419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sample-000000.wav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400551" y="5803810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sample-000001.wav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400551" y="6089560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sample-000002.wav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364404" y="6358165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...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364404" y="7075249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sample-000049.wav</a:t>
            </a:r>
          </a:p>
        </p:txBody>
      </p:sp>
      <p:sp>
        <p:nvSpPr>
          <p:cNvPr id="27" name="Freeform 27"/>
          <p:cNvSpPr/>
          <p:nvPr/>
        </p:nvSpPr>
        <p:spPr>
          <a:xfrm>
            <a:off x="12992587" y="3249316"/>
            <a:ext cx="1477297" cy="1138862"/>
          </a:xfrm>
          <a:custGeom>
            <a:avLst/>
            <a:gdLst/>
            <a:ahLst/>
            <a:cxnLst/>
            <a:rect l="l" t="t" r="r" b="b"/>
            <a:pathLst>
              <a:path w="1477297" h="1138862">
                <a:moveTo>
                  <a:pt x="0" y="0"/>
                </a:moveTo>
                <a:lnTo>
                  <a:pt x="1477297" y="0"/>
                </a:lnTo>
                <a:lnTo>
                  <a:pt x="1477297" y="1138862"/>
                </a:lnTo>
                <a:lnTo>
                  <a:pt x="0" y="11388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11219269" y="4614290"/>
            <a:ext cx="5023933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“INDIV_ATTACKED_PROCESSED_SMALL_DATA” FOLDER</a:t>
            </a:r>
          </a:p>
        </p:txBody>
      </p:sp>
      <p:sp>
        <p:nvSpPr>
          <p:cNvPr id="29" name="AutoShape 29"/>
          <p:cNvSpPr/>
          <p:nvPr/>
        </p:nvSpPr>
        <p:spPr>
          <a:xfrm>
            <a:off x="13388659" y="8934014"/>
            <a:ext cx="0" cy="100606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AutoShape 30"/>
          <p:cNvSpPr/>
          <p:nvPr/>
        </p:nvSpPr>
        <p:spPr>
          <a:xfrm>
            <a:off x="13388659" y="9392534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1" name="AutoShape 31"/>
          <p:cNvSpPr/>
          <p:nvPr/>
        </p:nvSpPr>
        <p:spPr>
          <a:xfrm>
            <a:off x="13388659" y="9940075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" name="TextBox 32"/>
          <p:cNvSpPr txBox="1"/>
          <p:nvPr/>
        </p:nvSpPr>
        <p:spPr>
          <a:xfrm>
            <a:off x="13738649" y="9185842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sample-000000.wav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702502" y="9423087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...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702502" y="9758148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sample-000049.wav</a:t>
            </a:r>
          </a:p>
        </p:txBody>
      </p:sp>
      <p:sp>
        <p:nvSpPr>
          <p:cNvPr id="35" name="AutoShape 35"/>
          <p:cNvSpPr/>
          <p:nvPr/>
        </p:nvSpPr>
        <p:spPr>
          <a:xfrm>
            <a:off x="12084815" y="5768611"/>
            <a:ext cx="0" cy="293831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6" name="AutoShape 36"/>
          <p:cNvSpPr/>
          <p:nvPr/>
        </p:nvSpPr>
        <p:spPr>
          <a:xfrm>
            <a:off x="12084815" y="6188448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AutoShape 37"/>
          <p:cNvSpPr/>
          <p:nvPr/>
        </p:nvSpPr>
        <p:spPr>
          <a:xfrm>
            <a:off x="12084815" y="6763825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8" name="TextBox 38"/>
          <p:cNvSpPr txBox="1"/>
          <p:nvPr/>
        </p:nvSpPr>
        <p:spPr>
          <a:xfrm>
            <a:off x="13274359" y="5981756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chirp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3274359" y="6557153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glitch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3274359" y="7229597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overlap_sine_wave</a:t>
            </a:r>
          </a:p>
        </p:txBody>
      </p:sp>
      <p:sp>
        <p:nvSpPr>
          <p:cNvPr id="41" name="Freeform 41"/>
          <p:cNvSpPr/>
          <p:nvPr/>
        </p:nvSpPr>
        <p:spPr>
          <a:xfrm>
            <a:off x="12606255" y="5917884"/>
            <a:ext cx="564436" cy="435129"/>
          </a:xfrm>
          <a:custGeom>
            <a:avLst/>
            <a:gdLst/>
            <a:ahLst/>
            <a:cxnLst/>
            <a:rect l="l" t="t" r="r" b="b"/>
            <a:pathLst>
              <a:path w="564436" h="435129">
                <a:moveTo>
                  <a:pt x="0" y="0"/>
                </a:moveTo>
                <a:lnTo>
                  <a:pt x="564435" y="0"/>
                </a:lnTo>
                <a:lnTo>
                  <a:pt x="564435" y="435129"/>
                </a:lnTo>
                <a:lnTo>
                  <a:pt x="0" y="435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2" name="AutoShape 42"/>
          <p:cNvSpPr/>
          <p:nvPr/>
        </p:nvSpPr>
        <p:spPr>
          <a:xfrm>
            <a:off x="12084815" y="7411525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3" name="AutoShape 43"/>
          <p:cNvSpPr/>
          <p:nvPr/>
        </p:nvSpPr>
        <p:spPr>
          <a:xfrm>
            <a:off x="12122915" y="8059225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AutoShape 44"/>
          <p:cNvSpPr/>
          <p:nvPr/>
        </p:nvSpPr>
        <p:spPr>
          <a:xfrm>
            <a:off x="12075290" y="8706925"/>
            <a:ext cx="45476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Freeform 45"/>
          <p:cNvSpPr/>
          <p:nvPr/>
        </p:nvSpPr>
        <p:spPr>
          <a:xfrm>
            <a:off x="12624751" y="6580033"/>
            <a:ext cx="564436" cy="435129"/>
          </a:xfrm>
          <a:custGeom>
            <a:avLst/>
            <a:gdLst/>
            <a:ahLst/>
            <a:cxnLst/>
            <a:rect l="l" t="t" r="r" b="b"/>
            <a:pathLst>
              <a:path w="564436" h="435129">
                <a:moveTo>
                  <a:pt x="0" y="0"/>
                </a:moveTo>
                <a:lnTo>
                  <a:pt x="564436" y="0"/>
                </a:lnTo>
                <a:lnTo>
                  <a:pt x="564436" y="435129"/>
                </a:lnTo>
                <a:lnTo>
                  <a:pt x="0" y="435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6" name="Freeform 46"/>
          <p:cNvSpPr/>
          <p:nvPr/>
        </p:nvSpPr>
        <p:spPr>
          <a:xfrm>
            <a:off x="12624751" y="7243762"/>
            <a:ext cx="564436" cy="435129"/>
          </a:xfrm>
          <a:custGeom>
            <a:avLst/>
            <a:gdLst/>
            <a:ahLst/>
            <a:cxnLst/>
            <a:rect l="l" t="t" r="r" b="b"/>
            <a:pathLst>
              <a:path w="564436" h="435129">
                <a:moveTo>
                  <a:pt x="0" y="0"/>
                </a:moveTo>
                <a:lnTo>
                  <a:pt x="564436" y="0"/>
                </a:lnTo>
                <a:lnTo>
                  <a:pt x="564436" y="435128"/>
                </a:lnTo>
                <a:lnTo>
                  <a:pt x="0" y="4351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7" name="Freeform 47"/>
          <p:cNvSpPr/>
          <p:nvPr/>
        </p:nvSpPr>
        <p:spPr>
          <a:xfrm>
            <a:off x="12643248" y="7905910"/>
            <a:ext cx="564436" cy="435129"/>
          </a:xfrm>
          <a:custGeom>
            <a:avLst/>
            <a:gdLst/>
            <a:ahLst/>
            <a:cxnLst/>
            <a:rect l="l" t="t" r="r" b="b"/>
            <a:pathLst>
              <a:path w="564436" h="435129">
                <a:moveTo>
                  <a:pt x="0" y="0"/>
                </a:moveTo>
                <a:lnTo>
                  <a:pt x="564436" y="0"/>
                </a:lnTo>
                <a:lnTo>
                  <a:pt x="564436" y="435129"/>
                </a:lnTo>
                <a:lnTo>
                  <a:pt x="0" y="435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8" name="Freeform 48"/>
          <p:cNvSpPr/>
          <p:nvPr/>
        </p:nvSpPr>
        <p:spPr>
          <a:xfrm>
            <a:off x="12643248" y="8489360"/>
            <a:ext cx="564436" cy="435129"/>
          </a:xfrm>
          <a:custGeom>
            <a:avLst/>
            <a:gdLst/>
            <a:ahLst/>
            <a:cxnLst/>
            <a:rect l="l" t="t" r="r" b="b"/>
            <a:pathLst>
              <a:path w="564436" h="435129">
                <a:moveTo>
                  <a:pt x="0" y="0"/>
                </a:moveTo>
                <a:lnTo>
                  <a:pt x="564436" y="0"/>
                </a:lnTo>
                <a:lnTo>
                  <a:pt x="564436" y="435129"/>
                </a:lnTo>
                <a:lnTo>
                  <a:pt x="0" y="435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9" name="TextBox 49"/>
          <p:cNvSpPr txBox="1"/>
          <p:nvPr/>
        </p:nvSpPr>
        <p:spPr>
          <a:xfrm>
            <a:off x="13274359" y="7863792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single_sine_wave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3274359" y="8536237"/>
            <a:ext cx="2644402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white_noise</a:t>
            </a:r>
          </a:p>
        </p:txBody>
      </p:sp>
      <p:sp>
        <p:nvSpPr>
          <p:cNvPr id="51" name="AutoShape 51"/>
          <p:cNvSpPr/>
          <p:nvPr/>
        </p:nvSpPr>
        <p:spPr>
          <a:xfrm flipV="1">
            <a:off x="16001255" y="8499975"/>
            <a:ext cx="423095" cy="63055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arrow" w="med" len="sm"/>
            <a:tailEnd type="none" w="sm" len="sm"/>
          </a:ln>
        </p:spPr>
      </p:sp>
      <p:sp>
        <p:nvSpPr>
          <p:cNvPr id="52" name="TextBox 52"/>
          <p:cNvSpPr txBox="1"/>
          <p:nvPr/>
        </p:nvSpPr>
        <p:spPr>
          <a:xfrm>
            <a:off x="15643598" y="7840932"/>
            <a:ext cx="2644402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audio file with “white_noise” added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2643248" y="1769285"/>
            <a:ext cx="4856899" cy="737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EXCEL FILE: “INDIV_ATTACK_METRICS.CSV”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3342723" y="2487468"/>
            <a:ext cx="719557" cy="556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+</a:t>
            </a: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082017"/>
            <a:ext cx="8603554" cy="4433464"/>
          </a:xfrm>
          <a:custGeom>
            <a:avLst/>
            <a:gdLst/>
            <a:ahLst/>
            <a:cxnLst/>
            <a:rect l="l" t="t" r="r" b="b"/>
            <a:pathLst>
              <a:path w="8603554" h="4433464">
                <a:moveTo>
                  <a:pt x="0" y="0"/>
                </a:moveTo>
                <a:lnTo>
                  <a:pt x="8603554" y="0"/>
                </a:lnTo>
                <a:lnTo>
                  <a:pt x="8603554" y="4433464"/>
                </a:lnTo>
                <a:lnTo>
                  <a:pt x="0" y="4433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1531144"/>
            <a:ext cx="74850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571500"/>
            <a:ext cx="16691112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SYSTEM STRUCTURE AND IMPLEMENTATION</a:t>
            </a:r>
          </a:p>
        </p:txBody>
      </p:sp>
      <p:sp>
        <p:nvSpPr>
          <p:cNvPr id="5" name="AutoShape 5"/>
          <p:cNvSpPr/>
          <p:nvPr/>
        </p:nvSpPr>
        <p:spPr>
          <a:xfrm>
            <a:off x="5347997" y="3063412"/>
            <a:ext cx="149512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6" name="Group 6"/>
          <p:cNvGrpSpPr/>
          <p:nvPr/>
        </p:nvGrpSpPr>
        <p:grpSpPr>
          <a:xfrm>
            <a:off x="7261611" y="2100280"/>
            <a:ext cx="3604004" cy="6006196"/>
            <a:chOff x="0" y="0"/>
            <a:chExt cx="949203" cy="15818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9203" cy="1581879"/>
            </a:xfrm>
            <a:custGeom>
              <a:avLst/>
              <a:gdLst/>
              <a:ahLst/>
              <a:cxnLst/>
              <a:rect l="l" t="t" r="r" b="b"/>
              <a:pathLst>
                <a:path w="949203" h="1581879">
                  <a:moveTo>
                    <a:pt x="32222" y="0"/>
                  </a:moveTo>
                  <a:lnTo>
                    <a:pt x="916980" y="0"/>
                  </a:lnTo>
                  <a:cubicBezTo>
                    <a:pt x="934776" y="0"/>
                    <a:pt x="949203" y="14426"/>
                    <a:pt x="949203" y="32222"/>
                  </a:cubicBezTo>
                  <a:lnTo>
                    <a:pt x="949203" y="1549657"/>
                  </a:lnTo>
                  <a:cubicBezTo>
                    <a:pt x="949203" y="1558203"/>
                    <a:pt x="945808" y="1566398"/>
                    <a:pt x="939765" y="1572441"/>
                  </a:cubicBezTo>
                  <a:cubicBezTo>
                    <a:pt x="933722" y="1578484"/>
                    <a:pt x="925526" y="1581879"/>
                    <a:pt x="916980" y="1581879"/>
                  </a:cubicBezTo>
                  <a:lnTo>
                    <a:pt x="32222" y="1581879"/>
                  </a:lnTo>
                  <a:cubicBezTo>
                    <a:pt x="23676" y="1581879"/>
                    <a:pt x="15480" y="1578484"/>
                    <a:pt x="9438" y="1572441"/>
                  </a:cubicBezTo>
                  <a:cubicBezTo>
                    <a:pt x="3395" y="1566398"/>
                    <a:pt x="0" y="1558203"/>
                    <a:pt x="0" y="1549657"/>
                  </a:cubicBezTo>
                  <a:lnTo>
                    <a:pt x="0" y="32222"/>
                  </a:lnTo>
                  <a:cubicBezTo>
                    <a:pt x="0" y="23676"/>
                    <a:pt x="3395" y="15480"/>
                    <a:pt x="9438" y="9438"/>
                  </a:cubicBezTo>
                  <a:cubicBezTo>
                    <a:pt x="15480" y="3395"/>
                    <a:pt x="23676" y="0"/>
                    <a:pt x="322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949203" cy="1639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7261611" y="3132040"/>
            <a:ext cx="360400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7579117" y="2150384"/>
            <a:ext cx="2968992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SPEAKER RECOGNITION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242561" y="3192166"/>
            <a:ext cx="3604004" cy="4678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Extracted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embeddings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via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ECAPA-TDNN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from each of the clean and attacked audio files </a:t>
            </a:r>
          </a:p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Computed cosine similarity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clean vs attacked</a:t>
            </a:r>
          </a:p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Evaluated identity preservation</a:t>
            </a:r>
          </a:p>
          <a:p>
            <a:pPr marL="474996" lvl="1" indent="-237498" algn="l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Saved results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in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indiv_attack_speaker_</a:t>
            </a:r>
          </a:p>
          <a:p>
            <a:pPr algn="l">
              <a:lnSpc>
                <a:spcPts val="3080"/>
              </a:lnSpc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       recognition.csv</a:t>
            </a:r>
          </a:p>
        </p:txBody>
      </p:sp>
      <p:sp>
        <p:nvSpPr>
          <p:cNvPr id="12" name="AutoShape 12"/>
          <p:cNvSpPr/>
          <p:nvPr/>
        </p:nvSpPr>
        <p:spPr>
          <a:xfrm>
            <a:off x="11144902" y="3082462"/>
            <a:ext cx="149512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3" name="TextBox 13"/>
          <p:cNvSpPr txBox="1"/>
          <p:nvPr/>
        </p:nvSpPr>
        <p:spPr>
          <a:xfrm>
            <a:off x="5519447" y="2651932"/>
            <a:ext cx="110816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INPUT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294240" y="2678602"/>
            <a:ext cx="110816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OUTPUT</a:t>
            </a:r>
          </a:p>
        </p:txBody>
      </p:sp>
      <p:sp>
        <p:nvSpPr>
          <p:cNvPr id="15" name="Freeform 15"/>
          <p:cNvSpPr/>
          <p:nvPr/>
        </p:nvSpPr>
        <p:spPr>
          <a:xfrm>
            <a:off x="3621697" y="2474931"/>
            <a:ext cx="1477297" cy="1138862"/>
          </a:xfrm>
          <a:custGeom>
            <a:avLst/>
            <a:gdLst/>
            <a:ahLst/>
            <a:cxnLst/>
            <a:rect l="l" t="t" r="r" b="b"/>
            <a:pathLst>
              <a:path w="1477297" h="1138862">
                <a:moveTo>
                  <a:pt x="0" y="0"/>
                </a:moveTo>
                <a:lnTo>
                  <a:pt x="1477297" y="0"/>
                </a:lnTo>
                <a:lnTo>
                  <a:pt x="1477297" y="1138862"/>
                </a:lnTo>
                <a:lnTo>
                  <a:pt x="0" y="11388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3625050" y="2474931"/>
            <a:ext cx="1477297" cy="1138862"/>
          </a:xfrm>
          <a:custGeom>
            <a:avLst/>
            <a:gdLst/>
            <a:ahLst/>
            <a:cxnLst/>
            <a:rect l="l" t="t" r="r" b="b"/>
            <a:pathLst>
              <a:path w="1477297" h="1138862">
                <a:moveTo>
                  <a:pt x="0" y="0"/>
                </a:moveTo>
                <a:lnTo>
                  <a:pt x="1477297" y="0"/>
                </a:lnTo>
                <a:lnTo>
                  <a:pt x="1477297" y="1138862"/>
                </a:lnTo>
                <a:lnTo>
                  <a:pt x="0" y="11388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851732" y="3839905"/>
            <a:ext cx="5023933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“INDIV_ATTACKED_PROCESSED_SMALL_DATA” FOLDER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887679" y="2553874"/>
            <a:ext cx="3420988" cy="1108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EXCEL FILE: “INDIV_ATTACK_SPEAKER_RECOGNITION.CSV”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000567" y="4890021"/>
            <a:ext cx="719557" cy="556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+</a:t>
            </a:r>
          </a:p>
        </p:txBody>
      </p:sp>
      <p:sp>
        <p:nvSpPr>
          <p:cNvPr id="20" name="Freeform 20"/>
          <p:cNvSpPr/>
          <p:nvPr/>
        </p:nvSpPr>
        <p:spPr>
          <a:xfrm>
            <a:off x="3612873" y="5627890"/>
            <a:ext cx="1477297" cy="1138862"/>
          </a:xfrm>
          <a:custGeom>
            <a:avLst/>
            <a:gdLst/>
            <a:ahLst/>
            <a:cxnLst/>
            <a:rect l="l" t="t" r="r" b="b"/>
            <a:pathLst>
              <a:path w="1477297" h="1138862">
                <a:moveTo>
                  <a:pt x="0" y="0"/>
                </a:moveTo>
                <a:lnTo>
                  <a:pt x="1477297" y="0"/>
                </a:lnTo>
                <a:lnTo>
                  <a:pt x="1477297" y="1138862"/>
                </a:lnTo>
                <a:lnTo>
                  <a:pt x="0" y="11388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996323" y="6995352"/>
            <a:ext cx="4710396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“PROCESSED_SMALL_DATA”</a:t>
            </a:r>
          </a:p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FOLDER</a:t>
            </a: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082017"/>
            <a:ext cx="8603554" cy="4433464"/>
          </a:xfrm>
          <a:custGeom>
            <a:avLst/>
            <a:gdLst/>
            <a:ahLst/>
            <a:cxnLst/>
            <a:rect l="l" t="t" r="r" b="b"/>
            <a:pathLst>
              <a:path w="8603554" h="4433464">
                <a:moveTo>
                  <a:pt x="0" y="0"/>
                </a:moveTo>
                <a:lnTo>
                  <a:pt x="8603554" y="0"/>
                </a:lnTo>
                <a:lnTo>
                  <a:pt x="8603554" y="4433464"/>
                </a:lnTo>
                <a:lnTo>
                  <a:pt x="0" y="4433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1531144"/>
            <a:ext cx="74850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679506" y="2385942"/>
          <a:ext cx="16928988" cy="7031543"/>
        </p:xfrm>
        <a:graphic>
          <a:graphicData uri="http://schemas.openxmlformats.org/drawingml/2006/table">
            <a:tbl>
              <a:tblPr/>
              <a:tblGrid>
                <a:gridCol w="24184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09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260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42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109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6480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68344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350710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WER ATTACK VS CLEAN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GLITCH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OVERLAP_SINE_WAVE 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CHIRP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SINGLE_SINE_WAVE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WHITE_NOISE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TOTAL (250)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894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WER&gt;=1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575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575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575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50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75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0894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0.8&lt;=WER&lt;1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0894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0.6&lt;=WER&lt;0.8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23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0894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0.4&lt;=WER&lt;0.6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26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90894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0&lt;WER&lt;0.4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20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63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90894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WER=0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54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5"/>
          <p:cNvSpPr txBox="1"/>
          <p:nvPr/>
        </p:nvSpPr>
        <p:spPr>
          <a:xfrm>
            <a:off x="1028700" y="571500"/>
            <a:ext cx="16691112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RESULTS - SPEECH DETECTION (WER)</a:t>
            </a: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082017"/>
            <a:ext cx="8603554" cy="4433464"/>
          </a:xfrm>
          <a:custGeom>
            <a:avLst/>
            <a:gdLst/>
            <a:ahLst/>
            <a:cxnLst/>
            <a:rect l="l" t="t" r="r" b="b"/>
            <a:pathLst>
              <a:path w="8603554" h="4433464">
                <a:moveTo>
                  <a:pt x="0" y="0"/>
                </a:moveTo>
                <a:lnTo>
                  <a:pt x="8603554" y="0"/>
                </a:lnTo>
                <a:lnTo>
                  <a:pt x="8603554" y="4433464"/>
                </a:lnTo>
                <a:lnTo>
                  <a:pt x="0" y="4433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2175272"/>
            <a:ext cx="74850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679506" y="2952119"/>
          <a:ext cx="16928988" cy="5629322"/>
        </p:xfrm>
        <a:graphic>
          <a:graphicData uri="http://schemas.openxmlformats.org/drawingml/2006/table">
            <a:tbl>
              <a:tblPr/>
              <a:tblGrid>
                <a:gridCol w="28107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93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05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493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744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079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5343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13314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352757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GLITCH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OVERLAP_SINE_WAVE 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CHIRP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SINGLE_SINE_WAVE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WHITE_NOISE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 u="none" strike="noStrik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TOTAL (250)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COSINE SIMILARITY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4381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SPEAKER WAS IDENTIFIED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50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41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30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49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170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cos&gt;0.7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4381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MAY EVADE SOME SYSTEMS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25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0.5&lt;cos&lt;=0.7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14381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EVADES DETECTION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575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575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575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575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50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55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cos&lt;=0.5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5"/>
          <p:cNvSpPr txBox="1"/>
          <p:nvPr/>
        </p:nvSpPr>
        <p:spPr>
          <a:xfrm>
            <a:off x="1028700" y="491728"/>
            <a:ext cx="16691112" cy="1531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RESULTS - SPEAKER RECOGNITION (COSINE SIMILARITY)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95468" y="0"/>
            <a:ext cx="7192532" cy="10287000"/>
            <a:chOff x="0" y="0"/>
            <a:chExt cx="189432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4329" cy="2709333"/>
            </a:xfrm>
            <a:custGeom>
              <a:avLst/>
              <a:gdLst/>
              <a:ahLst/>
              <a:cxnLst/>
              <a:rect l="l" t="t" r="r" b="b"/>
              <a:pathLst>
                <a:path w="1894329" h="2709333">
                  <a:moveTo>
                    <a:pt x="0" y="0"/>
                  </a:moveTo>
                  <a:lnTo>
                    <a:pt x="1894329" y="0"/>
                  </a:lnTo>
                  <a:lnTo>
                    <a:pt x="189432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94329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752475" y="2409247"/>
            <a:ext cx="74850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752475" y="990600"/>
            <a:ext cx="6153159" cy="136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68"/>
              </a:lnSpc>
            </a:pPr>
            <a:r>
              <a:rPr lang="en-US" sz="4375" spc="43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I) PROJECT OVERVIEW</a:t>
            </a:r>
          </a:p>
        </p:txBody>
      </p:sp>
      <p:sp>
        <p:nvSpPr>
          <p:cNvPr id="7" name="Freeform 7"/>
          <p:cNvSpPr/>
          <p:nvPr/>
        </p:nvSpPr>
        <p:spPr>
          <a:xfrm>
            <a:off x="11095468" y="7446041"/>
            <a:ext cx="10474048" cy="4393281"/>
          </a:xfrm>
          <a:custGeom>
            <a:avLst/>
            <a:gdLst/>
            <a:ahLst/>
            <a:cxnLst/>
            <a:rect l="l" t="t" r="r" b="b"/>
            <a:pathLst>
              <a:path w="10474048" h="4393281">
                <a:moveTo>
                  <a:pt x="0" y="0"/>
                </a:moveTo>
                <a:lnTo>
                  <a:pt x="10474048" y="0"/>
                </a:lnTo>
                <a:lnTo>
                  <a:pt x="10474048" y="4393281"/>
                </a:lnTo>
                <a:lnTo>
                  <a:pt x="0" y="43932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80033" y="3097486"/>
            <a:ext cx="10039395" cy="2334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Recognize and analyze human speech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 converting speech into texts commands that a computer can comprehend. 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Captures audio, analyzes the sounds and matches them to words or phrases in its database. 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Common usages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 speech-to-text, voice commands to smart devices, etc </a:t>
            </a:r>
          </a:p>
          <a:p>
            <a:pPr algn="just">
              <a:lnSpc>
                <a:spcPts val="3080"/>
              </a:lnSpc>
            </a:pPr>
            <a:endParaRPr lang="en-US" sz="2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42950" y="2646001"/>
            <a:ext cx="5821321" cy="39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400" b="1" spc="24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WHAT IS SPEECH RECOGNITION?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2950" y="5248275"/>
            <a:ext cx="5821321" cy="39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400" b="1" spc="24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WHAT IS SPEAKER RECOGNITION?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4816" y="5699760"/>
            <a:ext cx="10024611" cy="194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Biometric technology 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Identifies a person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based on their unique vocal traits. 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Analyzes how it’s said: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looking at vocal tract structure and speaking habits.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Compares features: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pitch, intensity, duration, and frequency patterns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to determine who is speaking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94816" y="7758429"/>
            <a:ext cx="10024611" cy="2370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sz="24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Both technologies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Analyze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different aspects of audio signals (content or identity)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to produce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accurate results. </a:t>
            </a:r>
          </a:p>
          <a:p>
            <a:pPr marL="474986" lvl="1" indent="-237493" algn="just">
              <a:lnSpc>
                <a:spcPts val="3080"/>
              </a:lnSpc>
              <a:buFont typeface="Arial"/>
              <a:buChar char="•"/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Raises privacy concerns: 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conversations can be automatically transcribed or speakers identified without consent.</a:t>
            </a:r>
          </a:p>
          <a:p>
            <a:pPr algn="just">
              <a:lnSpc>
                <a:spcPts val="3080"/>
              </a:lnSpc>
            </a:pPr>
            <a:endParaRPr lang="en-US" sz="2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050699"/>
            <a:ext cx="18442975" cy="6236301"/>
            <a:chOff x="0" y="0"/>
            <a:chExt cx="4857409" cy="16424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7409" cy="1642483"/>
            </a:xfrm>
            <a:custGeom>
              <a:avLst/>
              <a:gdLst/>
              <a:ahLst/>
              <a:cxnLst/>
              <a:rect l="l" t="t" r="r" b="b"/>
              <a:pathLst>
                <a:path w="4857409" h="1642483">
                  <a:moveTo>
                    <a:pt x="0" y="0"/>
                  </a:moveTo>
                  <a:lnTo>
                    <a:pt x="4857409" y="0"/>
                  </a:lnTo>
                  <a:lnTo>
                    <a:pt x="4857409" y="1642483"/>
                  </a:lnTo>
                  <a:lnTo>
                    <a:pt x="0" y="164248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57409" cy="16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661366">
            <a:off x="10483360" y="8025629"/>
            <a:ext cx="11115380" cy="4662285"/>
          </a:xfrm>
          <a:custGeom>
            <a:avLst/>
            <a:gdLst/>
            <a:ahLst/>
            <a:cxnLst/>
            <a:rect l="l" t="t" r="r" b="b"/>
            <a:pathLst>
              <a:path w="11115380" h="4662285">
                <a:moveTo>
                  <a:pt x="0" y="0"/>
                </a:moveTo>
                <a:lnTo>
                  <a:pt x="11115381" y="0"/>
                </a:lnTo>
                <a:lnTo>
                  <a:pt x="11115381" y="4662284"/>
                </a:lnTo>
                <a:lnTo>
                  <a:pt x="0" y="46622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4586327"/>
            <a:ext cx="12303355" cy="3695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7" lvl="1" indent="-237499" algn="just">
              <a:lnSpc>
                <a:spcPts val="3388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White noise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=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strongest 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overall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attacker 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breaks speech recognition 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hides identity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).</a:t>
            </a:r>
          </a:p>
          <a:p>
            <a:pPr algn="just">
              <a:lnSpc>
                <a:spcPts val="2310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74997" lvl="1" indent="-237499" algn="just">
              <a:lnSpc>
                <a:spcPts val="3388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verlapping sine waves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=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good transcrip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tion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mage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but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identi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ty mostly preserved.</a:t>
            </a:r>
          </a:p>
          <a:p>
            <a:pPr algn="just">
              <a:lnSpc>
                <a:spcPts val="2310"/>
              </a:lnSpc>
            </a:pPr>
            <a:endParaRPr lang="en-US" sz="2200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74997" lvl="1" indent="-237499" algn="just">
              <a:lnSpc>
                <a:spcPts val="3388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Chirp &amp; glitch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=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moderate degradation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; cause errors but rarely full failures.</a:t>
            </a:r>
          </a:p>
          <a:p>
            <a:pPr algn="just">
              <a:lnSpc>
                <a:spcPts val="2310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74997" lvl="1" indent="-237499" algn="just">
              <a:lnSpc>
                <a:spcPts val="3388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Single sine wave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=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mild–moderate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effect,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ide</a:t>
            </a: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nti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ty preserved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algn="just">
              <a:lnSpc>
                <a:spcPts val="2310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74997" lvl="1" indent="-237499" algn="just">
              <a:lnSpc>
                <a:spcPts val="3388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SNR values confirm which 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at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ack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 introduced the highest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distor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tion.</a:t>
            </a:r>
          </a:p>
          <a:p>
            <a:pPr algn="just">
              <a:lnSpc>
                <a:spcPts val="3388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1606109"/>
            <a:ext cx="9403056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OVERALL EVALUATION</a:t>
            </a:r>
          </a:p>
        </p:txBody>
      </p:sp>
      <p:sp>
        <p:nvSpPr>
          <p:cNvPr id="8" name="AutoShape 8"/>
          <p:cNvSpPr/>
          <p:nvPr/>
        </p:nvSpPr>
        <p:spPr>
          <a:xfrm>
            <a:off x="1028700" y="2565356"/>
            <a:ext cx="74850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082017"/>
            <a:ext cx="8603554" cy="4433464"/>
          </a:xfrm>
          <a:custGeom>
            <a:avLst/>
            <a:gdLst/>
            <a:ahLst/>
            <a:cxnLst/>
            <a:rect l="l" t="t" r="r" b="b"/>
            <a:pathLst>
              <a:path w="8603554" h="4433464">
                <a:moveTo>
                  <a:pt x="0" y="0"/>
                </a:moveTo>
                <a:lnTo>
                  <a:pt x="8603554" y="0"/>
                </a:lnTo>
                <a:lnTo>
                  <a:pt x="8603554" y="4433464"/>
                </a:lnTo>
                <a:lnTo>
                  <a:pt x="0" y="443346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1531144"/>
            <a:ext cx="74850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654448" y="2651780"/>
            <a:ext cx="290443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4567844" y="2651780"/>
            <a:ext cx="364733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V="1">
            <a:off x="4470509" y="4442312"/>
            <a:ext cx="249315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V="1">
            <a:off x="14957207" y="2613680"/>
            <a:ext cx="249315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8531112" y="4461362"/>
            <a:ext cx="5773422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9224131" y="2632730"/>
            <a:ext cx="4718772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252887" y="5585312"/>
            <a:ext cx="11791723" cy="4554553"/>
          </a:xfrm>
          <a:custGeom>
            <a:avLst/>
            <a:gdLst/>
            <a:ahLst/>
            <a:cxnLst/>
            <a:rect l="l" t="t" r="r" b="b"/>
            <a:pathLst>
              <a:path w="11791723" h="4554553">
                <a:moveTo>
                  <a:pt x="0" y="0"/>
                </a:moveTo>
                <a:lnTo>
                  <a:pt x="11791722" y="0"/>
                </a:lnTo>
                <a:lnTo>
                  <a:pt x="11791722" y="4554553"/>
                </a:lnTo>
                <a:lnTo>
                  <a:pt x="0" y="4554553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217383" y="6594962"/>
            <a:ext cx="5817730" cy="2153581"/>
          </a:xfrm>
          <a:custGeom>
            <a:avLst/>
            <a:gdLst/>
            <a:ahLst/>
            <a:cxnLst/>
            <a:rect l="l" t="t" r="r" b="b"/>
            <a:pathLst>
              <a:path w="5817730" h="2153581">
                <a:moveTo>
                  <a:pt x="0" y="0"/>
                </a:moveTo>
                <a:lnTo>
                  <a:pt x="5817730" y="0"/>
                </a:lnTo>
                <a:lnTo>
                  <a:pt x="5817730" y="2153581"/>
                </a:lnTo>
                <a:lnTo>
                  <a:pt x="0" y="2153581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571500"/>
            <a:ext cx="16691112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SAMPLE AUDIO FILE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0" y="1986936"/>
            <a:ext cx="4301777" cy="46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CLEAN VERSION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240620" y="1986936"/>
            <a:ext cx="4301777" cy="46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WITH WHITE NOISE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83951" y="1986936"/>
            <a:ext cx="4301777" cy="46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WITH A SINGLE SINE WAVE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052898" y="1986936"/>
            <a:ext cx="4301777" cy="46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WITH CHIRP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558886" y="3777468"/>
            <a:ext cx="4301777" cy="46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WITH GLITCH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117839" y="3777468"/>
            <a:ext cx="6611275" cy="46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WITH OVERLAPPING SINE WAVES</a:t>
            </a:r>
          </a:p>
        </p:txBody>
      </p:sp>
      <p:pic>
        <p:nvPicPr>
          <p:cNvPr id="19" name="chirp">
            <a:hlinkClick r:id="" action="ppaction://media"/>
            <a:extLst>
              <a:ext uri="{FF2B5EF4-FFF2-40B4-BE49-F238E27FC236}">
                <a16:creationId xmlns:a16="http://schemas.microsoft.com/office/drawing/2014/main" id="{F8F97763-F16B-405A-B32B-22B0C4CCB9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002000" y="2824638"/>
            <a:ext cx="640080" cy="640080"/>
          </a:xfrm>
          <a:prstGeom prst="rect">
            <a:avLst/>
          </a:prstGeom>
        </p:spPr>
      </p:pic>
      <p:pic>
        <p:nvPicPr>
          <p:cNvPr id="20" name="glitch">
            <a:hlinkClick r:id="" action="ppaction://media"/>
            <a:extLst>
              <a:ext uri="{FF2B5EF4-FFF2-40B4-BE49-F238E27FC236}">
                <a16:creationId xmlns:a16="http://schemas.microsoft.com/office/drawing/2014/main" id="{30BC864D-0319-4718-9455-5B41CB1230E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506574" y="4642339"/>
            <a:ext cx="640080" cy="640080"/>
          </a:xfrm>
          <a:prstGeom prst="rect">
            <a:avLst/>
          </a:prstGeom>
        </p:spPr>
      </p:pic>
      <p:pic>
        <p:nvPicPr>
          <p:cNvPr id="21" name="overlap sine wave">
            <a:hlinkClick r:id="" action="ppaction://media"/>
            <a:extLst>
              <a:ext uri="{FF2B5EF4-FFF2-40B4-BE49-F238E27FC236}">
                <a16:creationId xmlns:a16="http://schemas.microsoft.com/office/drawing/2014/main" id="{88E1EFDC-1F2C-479F-810C-0DEA2A0F2FD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263477" y="4642339"/>
            <a:ext cx="640080" cy="640080"/>
          </a:xfrm>
          <a:prstGeom prst="rect">
            <a:avLst/>
          </a:prstGeom>
        </p:spPr>
      </p:pic>
      <p:pic>
        <p:nvPicPr>
          <p:cNvPr id="22" name="single sine wave">
            <a:hlinkClick r:id="" action="ppaction://media"/>
            <a:extLst>
              <a:ext uri="{FF2B5EF4-FFF2-40B4-BE49-F238E27FC236}">
                <a16:creationId xmlns:a16="http://schemas.microsoft.com/office/drawing/2014/main" id="{62478B69-C248-444E-8D53-C7F836D1832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214799" y="2824638"/>
            <a:ext cx="640080" cy="640080"/>
          </a:xfrm>
          <a:prstGeom prst="rect">
            <a:avLst/>
          </a:prstGeom>
        </p:spPr>
      </p:pic>
      <p:pic>
        <p:nvPicPr>
          <p:cNvPr id="23" name="white noise">
            <a:hlinkClick r:id="" action="ppaction://media"/>
            <a:extLst>
              <a:ext uri="{FF2B5EF4-FFF2-40B4-BE49-F238E27FC236}">
                <a16:creationId xmlns:a16="http://schemas.microsoft.com/office/drawing/2014/main" id="{CA97CEA9-BD09-4EF4-A410-854E0C42609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6071468" y="2824638"/>
            <a:ext cx="640080" cy="640080"/>
          </a:xfrm>
          <a:prstGeom prst="rect">
            <a:avLst/>
          </a:prstGeom>
        </p:spPr>
      </p:pic>
      <p:pic>
        <p:nvPicPr>
          <p:cNvPr id="24" name="sample-000000">
            <a:hlinkClick r:id="" action="ppaction://media"/>
            <a:extLst>
              <a:ext uri="{FF2B5EF4-FFF2-40B4-BE49-F238E27FC236}">
                <a16:creationId xmlns:a16="http://schemas.microsoft.com/office/drawing/2014/main" id="{B3D9A05E-ACA9-4DE1-8D69-E61C80737ADC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830848" y="2824638"/>
            <a:ext cx="640080" cy="64008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4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64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64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5064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506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506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33340" y="4754166"/>
            <a:ext cx="5821321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93"/>
              </a:lnSpc>
            </a:pPr>
            <a:r>
              <a:rPr lang="en-US" sz="4875" spc="487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YOU!</a:t>
            </a:r>
          </a:p>
        </p:txBody>
      </p:sp>
      <p:sp>
        <p:nvSpPr>
          <p:cNvPr id="3" name="Freeform 3"/>
          <p:cNvSpPr/>
          <p:nvPr/>
        </p:nvSpPr>
        <p:spPr>
          <a:xfrm>
            <a:off x="-1426877" y="4773216"/>
            <a:ext cx="20659705" cy="10387241"/>
          </a:xfrm>
          <a:custGeom>
            <a:avLst/>
            <a:gdLst/>
            <a:ahLst/>
            <a:cxnLst/>
            <a:rect l="l" t="t" r="r" b="b"/>
            <a:pathLst>
              <a:path w="20659705" h="10387241">
                <a:moveTo>
                  <a:pt x="0" y="0"/>
                </a:moveTo>
                <a:lnTo>
                  <a:pt x="20659705" y="0"/>
                </a:lnTo>
                <a:lnTo>
                  <a:pt x="20659705" y="10387240"/>
                </a:lnTo>
                <a:lnTo>
                  <a:pt x="0" y="103872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82410" y="0"/>
            <a:ext cx="9805590" cy="10287000"/>
            <a:chOff x="0" y="0"/>
            <a:chExt cx="258254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82542" cy="2709333"/>
            </a:xfrm>
            <a:custGeom>
              <a:avLst/>
              <a:gdLst/>
              <a:ahLst/>
              <a:cxnLst/>
              <a:rect l="l" t="t" r="r" b="b"/>
              <a:pathLst>
                <a:path w="2582542" h="2709333">
                  <a:moveTo>
                    <a:pt x="0" y="0"/>
                  </a:moveTo>
                  <a:lnTo>
                    <a:pt x="2582542" y="0"/>
                  </a:lnTo>
                  <a:lnTo>
                    <a:pt x="25825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582542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700" y="5887539"/>
            <a:ext cx="74850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8482410" y="-939858"/>
            <a:ext cx="9805590" cy="4112900"/>
          </a:xfrm>
          <a:custGeom>
            <a:avLst/>
            <a:gdLst/>
            <a:ahLst/>
            <a:cxnLst/>
            <a:rect l="l" t="t" r="r" b="b"/>
            <a:pathLst>
              <a:path w="9805590" h="4112900">
                <a:moveTo>
                  <a:pt x="0" y="0"/>
                </a:moveTo>
                <a:lnTo>
                  <a:pt x="9805590" y="0"/>
                </a:lnTo>
                <a:lnTo>
                  <a:pt x="9805590" y="4112900"/>
                </a:lnTo>
                <a:lnTo>
                  <a:pt x="0" y="4112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482410" y="6174100"/>
            <a:ext cx="9805590" cy="4112900"/>
          </a:xfrm>
          <a:custGeom>
            <a:avLst/>
            <a:gdLst/>
            <a:ahLst/>
            <a:cxnLst/>
            <a:rect l="l" t="t" r="r" b="b"/>
            <a:pathLst>
              <a:path w="9805590" h="4112900">
                <a:moveTo>
                  <a:pt x="0" y="0"/>
                </a:moveTo>
                <a:lnTo>
                  <a:pt x="9805590" y="0"/>
                </a:lnTo>
                <a:lnTo>
                  <a:pt x="9805590" y="4112900"/>
                </a:lnTo>
                <a:lnTo>
                  <a:pt x="0" y="4112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4928292"/>
            <a:ext cx="7237474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II) RESEARCH: ASR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25" y="4050699"/>
            <a:ext cx="18442975" cy="6236301"/>
            <a:chOff x="0" y="0"/>
            <a:chExt cx="4857409" cy="16424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7409" cy="1642483"/>
            </a:xfrm>
            <a:custGeom>
              <a:avLst/>
              <a:gdLst/>
              <a:ahLst/>
              <a:cxnLst/>
              <a:rect l="l" t="t" r="r" b="b"/>
              <a:pathLst>
                <a:path w="4857409" h="1642483">
                  <a:moveTo>
                    <a:pt x="0" y="0"/>
                  </a:moveTo>
                  <a:lnTo>
                    <a:pt x="4857409" y="0"/>
                  </a:lnTo>
                  <a:lnTo>
                    <a:pt x="4857409" y="1642483"/>
                  </a:lnTo>
                  <a:lnTo>
                    <a:pt x="0" y="164248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57409" cy="16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661366">
            <a:off x="10483360" y="8025629"/>
            <a:ext cx="11115380" cy="4662285"/>
          </a:xfrm>
          <a:custGeom>
            <a:avLst/>
            <a:gdLst/>
            <a:ahLst/>
            <a:cxnLst/>
            <a:rect l="l" t="t" r="r" b="b"/>
            <a:pathLst>
              <a:path w="11115380" h="4662285">
                <a:moveTo>
                  <a:pt x="0" y="0"/>
                </a:moveTo>
                <a:lnTo>
                  <a:pt x="11115381" y="0"/>
                </a:lnTo>
                <a:lnTo>
                  <a:pt x="11115381" y="4662284"/>
                </a:lnTo>
                <a:lnTo>
                  <a:pt x="0" y="46622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38225" y="5095875"/>
            <a:ext cx="7833836" cy="4678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80"/>
              </a:lnSpc>
            </a:pPr>
            <a:r>
              <a:rPr lang="en-US" sz="2200" b="1" u="sng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Automatic Speech Recognition (ASR)</a:t>
            </a:r>
          </a:p>
          <a:p>
            <a:pPr algn="just">
              <a:lnSpc>
                <a:spcPts val="3080"/>
              </a:lnSpc>
            </a:pPr>
            <a:endParaRPr lang="en-US" sz="2200" b="1" u="sng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74996" lvl="1" indent="-237498" algn="just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Converts spoken language into written text.</a:t>
            </a:r>
          </a:p>
          <a:p>
            <a:pPr algn="just">
              <a:lnSpc>
                <a:spcPts val="3080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74996" lvl="1" indent="-237498" algn="just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Powers everyday tools (Siri, Google Assistant, dictation apps, auto-captioning, and call-center transcription)</a:t>
            </a:r>
          </a:p>
          <a:p>
            <a:pPr algn="just">
              <a:lnSpc>
                <a:spcPts val="3080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74996" lvl="1" indent="-237498" algn="just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Core technology for natural human-computer interaction</a:t>
            </a:r>
          </a:p>
          <a:p>
            <a:pPr algn="just">
              <a:lnSpc>
                <a:spcPts val="3080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74996" lvl="1" indent="-237498" algn="just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Improves accessibility, education, healthcare, and customer service.</a:t>
            </a:r>
          </a:p>
          <a:p>
            <a:pPr algn="just">
              <a:lnSpc>
                <a:spcPts val="3080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1606109"/>
            <a:ext cx="6406546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WHAT IS ASR?</a:t>
            </a:r>
          </a:p>
        </p:txBody>
      </p:sp>
      <p:sp>
        <p:nvSpPr>
          <p:cNvPr id="8" name="AutoShape 8"/>
          <p:cNvSpPr/>
          <p:nvPr/>
        </p:nvSpPr>
        <p:spPr>
          <a:xfrm>
            <a:off x="1028700" y="2565356"/>
            <a:ext cx="74850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236223"/>
            <a:ext cx="18442975" cy="2301442"/>
            <a:chOff x="0" y="0"/>
            <a:chExt cx="4857409" cy="6061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7409" cy="606141"/>
            </a:xfrm>
            <a:custGeom>
              <a:avLst/>
              <a:gdLst/>
              <a:ahLst/>
              <a:cxnLst/>
              <a:rect l="l" t="t" r="r" b="b"/>
              <a:pathLst>
                <a:path w="4857409" h="606141">
                  <a:moveTo>
                    <a:pt x="0" y="0"/>
                  </a:moveTo>
                  <a:lnTo>
                    <a:pt x="4857409" y="0"/>
                  </a:lnTo>
                  <a:lnTo>
                    <a:pt x="4857409" y="606141"/>
                  </a:lnTo>
                  <a:lnTo>
                    <a:pt x="0" y="606141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57409" cy="644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8455298"/>
            <a:ext cx="8603554" cy="4433464"/>
          </a:xfrm>
          <a:custGeom>
            <a:avLst/>
            <a:gdLst/>
            <a:ahLst/>
            <a:cxnLst/>
            <a:rect l="l" t="t" r="r" b="b"/>
            <a:pathLst>
              <a:path w="8603554" h="4433464">
                <a:moveTo>
                  <a:pt x="0" y="0"/>
                </a:moveTo>
                <a:lnTo>
                  <a:pt x="8603554" y="0"/>
                </a:lnTo>
                <a:lnTo>
                  <a:pt x="8603554" y="4433465"/>
                </a:lnTo>
                <a:lnTo>
                  <a:pt x="0" y="44334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13176" y="3483887"/>
            <a:ext cx="3488601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AUDIO AND REPROCESSING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42766" y="4558305"/>
            <a:ext cx="3159011" cy="2725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microphone captures speech as a digital waveform. The system then cleans the signal by removing noise, trimming silences, and normalizing volume.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77784" y="3483887"/>
            <a:ext cx="2968992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FEATURE EXTRACTION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606109"/>
            <a:ext cx="9393095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HOW DOES ASR WORK?</a:t>
            </a:r>
          </a:p>
        </p:txBody>
      </p:sp>
      <p:sp>
        <p:nvSpPr>
          <p:cNvPr id="10" name="AutoShape 10"/>
          <p:cNvSpPr/>
          <p:nvPr/>
        </p:nvSpPr>
        <p:spPr>
          <a:xfrm>
            <a:off x="1028700" y="2565356"/>
            <a:ext cx="74850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9023076" y="3483887"/>
            <a:ext cx="3558928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ACOUSTIC/ENCODER MODEL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58304" y="3483887"/>
            <a:ext cx="3481992" cy="941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LANGUAGE MODEL AND DECODING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901891" y="4558305"/>
            <a:ext cx="3520779" cy="272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Raw audio is hard to process, so the system extracts features like Mel filterbanks and MFCCs, which capture how sound energy spreads across frequencies over time.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042150" y="4558305"/>
            <a:ext cx="3520779" cy="272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These features are fed into a model, older ones used HMM-GMM, while modern systems use neural networks like LSTM or Transformers, to predict speech units over time.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438910" y="4558305"/>
            <a:ext cx="3520779" cy="2334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system uses a language model to choose the most likely words, combining it with acoustic data to produce the final text.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2260873"/>
            <a:ext cx="74850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0" y="6990070"/>
            <a:ext cx="18288000" cy="7670800"/>
          </a:xfrm>
          <a:custGeom>
            <a:avLst/>
            <a:gdLst/>
            <a:ahLst/>
            <a:cxnLst/>
            <a:rect l="l" t="t" r="r" b="b"/>
            <a:pathLst>
              <a:path w="18288000" h="7670800">
                <a:moveTo>
                  <a:pt x="0" y="0"/>
                </a:moveTo>
                <a:lnTo>
                  <a:pt x="18288000" y="0"/>
                </a:lnTo>
                <a:lnTo>
                  <a:pt x="18288000" y="7670800"/>
                </a:lnTo>
                <a:lnTo>
                  <a:pt x="0" y="7670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415927"/>
            <a:ext cx="14459919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MACHINE LEARNING MODELS FOR ASR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90909" y="2622823"/>
            <a:ext cx="12813577" cy="821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5"/>
              </a:lnSpc>
            </a:pPr>
            <a:r>
              <a:rPr lang="en-US" sz="2700" b="1" spc="27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1) TRADITIONAL HYBRID SYSTEMS (GMM-HMM AND DNN-HMM)</a:t>
            </a:r>
          </a:p>
          <a:p>
            <a:pPr algn="ctr">
              <a:lnSpc>
                <a:spcPts val="3125"/>
              </a:lnSpc>
            </a:pPr>
            <a:endParaRPr lang="en-US" sz="2700" b="1" spc="27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028700" y="3280411"/>
            <a:ext cx="14939087" cy="1295776"/>
            <a:chOff x="0" y="0"/>
            <a:chExt cx="19918783" cy="1727702"/>
          </a:xfrm>
        </p:grpSpPr>
        <p:sp>
          <p:nvSpPr>
            <p:cNvPr id="7" name="TextBox 7"/>
            <p:cNvSpPr txBox="1"/>
            <p:nvPr/>
          </p:nvSpPr>
          <p:spPr>
            <a:xfrm>
              <a:off x="0" y="-114300"/>
              <a:ext cx="19918783" cy="18293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96" lvl="1" indent="-237498" algn="just">
                <a:lnSpc>
                  <a:spcPts val="3762"/>
                </a:lnSpc>
                <a:buFont typeface="Arial"/>
                <a:buChar char="•"/>
              </a:pPr>
              <a:r>
                <a:rPr lang="en-US" sz="2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For many years, ASR systems were built as </a:t>
              </a:r>
              <a:r>
                <a:rPr lang="en-US" sz="2200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hybrid </a:t>
              </a:r>
              <a:r>
                <a:rPr lang="en-US" sz="2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</a:t>
              </a:r>
              <a:r>
                <a:rPr lang="en-US" sz="2200" u="non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dels.</a:t>
              </a:r>
            </a:p>
            <a:p>
              <a:pPr marL="474996" lvl="1" indent="-237498" algn="just">
                <a:lnSpc>
                  <a:spcPts val="3762"/>
                </a:lnSpc>
                <a:buFont typeface="Arial"/>
                <a:buChar char="•"/>
              </a:pPr>
              <a:r>
                <a:rPr lang="en-US" sz="2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They separated the problem into an </a:t>
              </a:r>
              <a:r>
                <a:rPr lang="en-US" sz="2200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acoustic </a:t>
              </a:r>
              <a:r>
                <a:rPr lang="en-US" sz="2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and </a:t>
              </a:r>
              <a:r>
                <a:rPr lang="en-US" sz="2200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language model</a:t>
              </a:r>
            </a:p>
            <a:p>
              <a:pPr marL="474996" lvl="1" indent="-237498" algn="just">
                <a:lnSpc>
                  <a:spcPts val="3762"/>
                </a:lnSpc>
                <a:buFont typeface="Arial"/>
                <a:buChar char="•"/>
              </a:pPr>
              <a:r>
                <a:rPr lang="en-US" sz="2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Goal: find the word sequence W that maximizes 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8677434" y="1270079"/>
              <a:ext cx="5085689" cy="457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50"/>
                </a:lnSpc>
                <a:spcBef>
                  <a:spcPct val="0"/>
                </a:spcBef>
              </a:pPr>
              <a:r>
                <a:rPr lang="en-US" sz="2200" spc="22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P(W│X) ∝ P(X│W) P(W)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4966335"/>
            <a:ext cx="12813577" cy="430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5"/>
              </a:lnSpc>
            </a:pPr>
            <a:r>
              <a:rPr lang="en-US" sz="2700" b="1" spc="27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2) END-TO-END ASR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5527807"/>
            <a:ext cx="14939087" cy="1876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6" lvl="1" indent="-237498" algn="just">
              <a:lnSpc>
                <a:spcPts val="3762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CTC models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simple, good for streaming, needs LM in deco</a:t>
            </a:r>
            <a:r>
              <a:rPr lang="en-US" sz="22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ding</a:t>
            </a:r>
          </a:p>
          <a:p>
            <a:pPr marL="474996" lvl="1" indent="-237498" algn="just">
              <a:lnSpc>
                <a:spcPts val="3762"/>
              </a:lnSpc>
              <a:buFont typeface="Arial"/>
              <a:buChar char="•"/>
            </a:pPr>
            <a:r>
              <a:rPr lang="en-US" sz="2200" b="1" u="non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Att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ention-based (LAS)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encoder-decoder with attention, strong accuracy</a:t>
            </a:r>
          </a:p>
          <a:p>
            <a:pPr marL="474996" lvl="1" indent="-237498" algn="just">
              <a:lnSpc>
                <a:spcPts val="3762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Transformers / Conformers: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state-of-the-art, capture global context and local structure</a:t>
            </a:r>
          </a:p>
          <a:p>
            <a:pPr algn="just">
              <a:lnSpc>
                <a:spcPts val="3762"/>
              </a:lnSpc>
            </a:pPr>
            <a:endParaRPr lang="en-US"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34212"/>
            <a:ext cx="9942868" cy="1531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TRAINING, EVALUATION AND DATASETS</a:t>
            </a:r>
          </a:p>
        </p:txBody>
      </p:sp>
      <p:sp>
        <p:nvSpPr>
          <p:cNvPr id="3" name="AutoShape 3"/>
          <p:cNvSpPr/>
          <p:nvPr/>
        </p:nvSpPr>
        <p:spPr>
          <a:xfrm>
            <a:off x="1028700" y="2565356"/>
            <a:ext cx="74850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0" y="8704847"/>
            <a:ext cx="18442975" cy="1582153"/>
            <a:chOff x="0" y="0"/>
            <a:chExt cx="4857409" cy="41669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57409" cy="416699"/>
            </a:xfrm>
            <a:custGeom>
              <a:avLst/>
              <a:gdLst/>
              <a:ahLst/>
              <a:cxnLst/>
              <a:rect l="l" t="t" r="r" b="b"/>
              <a:pathLst>
                <a:path w="4857409" h="416699">
                  <a:moveTo>
                    <a:pt x="0" y="0"/>
                  </a:moveTo>
                  <a:lnTo>
                    <a:pt x="4857409" y="0"/>
                  </a:lnTo>
                  <a:lnTo>
                    <a:pt x="4857409" y="416699"/>
                  </a:lnTo>
                  <a:lnTo>
                    <a:pt x="0" y="41669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57409" cy="4547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4371603" y="4783825"/>
            <a:ext cx="9544794" cy="1166586"/>
          </a:xfrm>
          <a:custGeom>
            <a:avLst/>
            <a:gdLst/>
            <a:ahLst/>
            <a:cxnLst/>
            <a:rect l="l" t="t" r="r" b="b"/>
            <a:pathLst>
              <a:path w="9544794" h="1166586">
                <a:moveTo>
                  <a:pt x="0" y="0"/>
                </a:moveTo>
                <a:lnTo>
                  <a:pt x="9544794" y="0"/>
                </a:lnTo>
                <a:lnTo>
                  <a:pt x="9544794" y="1166586"/>
                </a:lnTo>
                <a:lnTo>
                  <a:pt x="0" y="1166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62917" y="2910675"/>
            <a:ext cx="15162166" cy="1553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Deep ASR models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need lots of labeled audio,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but self-supervised models like wav2vec 2.0 or Whisper-style systems learn from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unlabeled audio, then fine-tune on smaller labeled datasets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algn="just">
              <a:lnSpc>
                <a:spcPts val="3080"/>
              </a:lnSpc>
            </a:pPr>
            <a:endParaRPr lang="en-US" sz="2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most common evaluation metric is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Word Error Rate (WER)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62917" y="6350682"/>
            <a:ext cx="15162166" cy="1553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80"/>
              </a:lnSpc>
            </a:pP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Lower WER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means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better performance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 For some languages or character-based systems, </a:t>
            </a:r>
            <a:r>
              <a:rPr lang="en-US" sz="2200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Character Error Rate (CER)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is also used.</a:t>
            </a:r>
          </a:p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Standard datasets include LibriSpeech, Switchboard, CHiME (noisy speech), and multilingual resources like Common Voice, which allow fair comparison of different models</a:t>
            </a:r>
          </a:p>
        </p:txBody>
      </p:sp>
      <p:sp>
        <p:nvSpPr>
          <p:cNvPr id="10" name="Freeform 10"/>
          <p:cNvSpPr/>
          <p:nvPr/>
        </p:nvSpPr>
        <p:spPr>
          <a:xfrm rot="9661366">
            <a:off x="10188393" y="8078923"/>
            <a:ext cx="11115380" cy="4662285"/>
          </a:xfrm>
          <a:custGeom>
            <a:avLst/>
            <a:gdLst/>
            <a:ahLst/>
            <a:cxnLst/>
            <a:rect l="l" t="t" r="r" b="b"/>
            <a:pathLst>
              <a:path w="11115380" h="4662285">
                <a:moveTo>
                  <a:pt x="0" y="0"/>
                </a:moveTo>
                <a:lnTo>
                  <a:pt x="11115380" y="0"/>
                </a:lnTo>
                <a:lnTo>
                  <a:pt x="11115380" y="4662285"/>
                </a:lnTo>
                <a:lnTo>
                  <a:pt x="0" y="46622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2565356"/>
            <a:ext cx="74850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1028700" y="1739459"/>
            <a:ext cx="11698766" cy="75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4875" spc="48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CURRENT CHALLENGES IN ASR</a:t>
            </a:r>
          </a:p>
        </p:txBody>
      </p:sp>
      <p:sp>
        <p:nvSpPr>
          <p:cNvPr id="4" name="Freeform 4"/>
          <p:cNvSpPr/>
          <p:nvPr/>
        </p:nvSpPr>
        <p:spPr>
          <a:xfrm>
            <a:off x="0" y="6990070"/>
            <a:ext cx="18288000" cy="7670800"/>
          </a:xfrm>
          <a:custGeom>
            <a:avLst/>
            <a:gdLst/>
            <a:ahLst/>
            <a:cxnLst/>
            <a:rect l="l" t="t" r="r" b="b"/>
            <a:pathLst>
              <a:path w="18288000" h="7670800">
                <a:moveTo>
                  <a:pt x="0" y="0"/>
                </a:moveTo>
                <a:lnTo>
                  <a:pt x="18288000" y="0"/>
                </a:lnTo>
                <a:lnTo>
                  <a:pt x="18288000" y="7670800"/>
                </a:lnTo>
                <a:lnTo>
                  <a:pt x="0" y="7670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3006897"/>
            <a:ext cx="6355712" cy="2449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86" lvl="1" indent="-237493" algn="just">
              <a:lnSpc>
                <a:spcPts val="4950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Background noise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overlapping 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speakers</a:t>
            </a:r>
          </a:p>
          <a:p>
            <a:pPr marL="474986" lvl="1" indent="-237493" algn="just">
              <a:lnSpc>
                <a:spcPts val="4950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Accents 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&amp;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low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resource 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languages</a:t>
            </a:r>
          </a:p>
          <a:p>
            <a:pPr marL="474986" lvl="1" indent="-237493" algn="just">
              <a:lnSpc>
                <a:spcPts val="4950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Real-time efficiency 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&amp; latency</a:t>
            </a:r>
          </a:p>
          <a:p>
            <a:pPr marL="474986" lvl="1" indent="-237493" algn="just">
              <a:lnSpc>
                <a:spcPts val="4950"/>
              </a:lnSpc>
              <a:buFont typeface="Arial"/>
              <a:buChar char="•"/>
            </a:pP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Fairness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privacy</a:t>
            </a:r>
            <a:r>
              <a:rPr lang="en-US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and data bias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694668" y="0"/>
            <a:ext cx="7593332" cy="10287000"/>
            <a:chOff x="0" y="0"/>
            <a:chExt cx="199989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99890" cy="2709333"/>
            </a:xfrm>
            <a:custGeom>
              <a:avLst/>
              <a:gdLst/>
              <a:ahLst/>
              <a:cxnLst/>
              <a:rect l="l" t="t" r="r" b="b"/>
              <a:pathLst>
                <a:path w="1999890" h="2709333">
                  <a:moveTo>
                    <a:pt x="0" y="0"/>
                  </a:moveTo>
                  <a:lnTo>
                    <a:pt x="1999890" y="0"/>
                  </a:lnTo>
                  <a:lnTo>
                    <a:pt x="199989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99989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694668" y="-1456052"/>
            <a:ext cx="9805590" cy="4112900"/>
          </a:xfrm>
          <a:custGeom>
            <a:avLst/>
            <a:gdLst/>
            <a:ahLst/>
            <a:cxnLst/>
            <a:rect l="l" t="t" r="r" b="b"/>
            <a:pathLst>
              <a:path w="9805590" h="4112900">
                <a:moveTo>
                  <a:pt x="0" y="0"/>
                </a:moveTo>
                <a:lnTo>
                  <a:pt x="9805590" y="0"/>
                </a:lnTo>
                <a:lnTo>
                  <a:pt x="9805590" y="4112900"/>
                </a:lnTo>
                <a:lnTo>
                  <a:pt x="0" y="4112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694668" y="7201850"/>
            <a:ext cx="9805590" cy="4112900"/>
          </a:xfrm>
          <a:custGeom>
            <a:avLst/>
            <a:gdLst/>
            <a:ahLst/>
            <a:cxnLst/>
            <a:rect l="l" t="t" r="r" b="b"/>
            <a:pathLst>
              <a:path w="9805590" h="4112900">
                <a:moveTo>
                  <a:pt x="0" y="0"/>
                </a:moveTo>
                <a:lnTo>
                  <a:pt x="9805590" y="0"/>
                </a:lnTo>
                <a:lnTo>
                  <a:pt x="9805590" y="4112900"/>
                </a:lnTo>
                <a:lnTo>
                  <a:pt x="0" y="4112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475635" y="3738483"/>
            <a:ext cx="9739710" cy="2810034"/>
            <a:chOff x="0" y="0"/>
            <a:chExt cx="12986280" cy="3746712"/>
          </a:xfrm>
        </p:grpSpPr>
        <p:sp>
          <p:nvSpPr>
            <p:cNvPr id="8" name="AutoShape 8"/>
            <p:cNvSpPr/>
            <p:nvPr/>
          </p:nvSpPr>
          <p:spPr>
            <a:xfrm>
              <a:off x="0" y="3721312"/>
              <a:ext cx="998006" cy="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986280" cy="37403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93"/>
                </a:lnSpc>
              </a:pPr>
              <a:r>
                <a:rPr lang="en-US" sz="4475" spc="447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III) TESTING THE EFFECT OF RANDOM SOUNDS ON MICROSOFT TEAMS SPEECH DETECTION</a:t>
              </a:r>
            </a:p>
          </p:txBody>
        </p:sp>
      </p:grp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1729</Words>
  <Application>Microsoft Office PowerPoint</Application>
  <PresentationFormat>Custom</PresentationFormat>
  <Paragraphs>289</Paragraphs>
  <Slides>22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Roboto Bold</vt:lpstr>
      <vt:lpstr>Calibri</vt:lpstr>
      <vt:lpstr>League Spartan</vt:lpstr>
      <vt:lpstr>Roboto</vt:lpstr>
      <vt:lpstr>Arial</vt:lpstr>
      <vt:lpstr>Roboto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EECE 490 - PROJECT #9</dc:title>
  <cp:lastModifiedBy>Theana Mansour (Student)</cp:lastModifiedBy>
  <cp:revision>9</cp:revision>
  <dcterms:created xsi:type="dcterms:W3CDTF">2006-08-16T00:00:00Z</dcterms:created>
  <dcterms:modified xsi:type="dcterms:W3CDTF">2025-11-28T09:52:17Z</dcterms:modified>
  <dc:identifier>DAG5vqIcU50</dc:identifier>
</cp:coreProperties>
</file>

<file path=docProps/thumbnail.jpeg>
</file>